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9" r:id="rId4"/>
    <p:sldId id="272" r:id="rId5"/>
    <p:sldId id="258" r:id="rId6"/>
    <p:sldId id="296" r:id="rId7"/>
    <p:sldId id="301" r:id="rId8"/>
    <p:sldId id="324" r:id="rId9"/>
    <p:sldId id="267" r:id="rId10"/>
    <p:sldId id="307" r:id="rId11"/>
    <p:sldId id="308" r:id="rId12"/>
    <p:sldId id="326" r:id="rId13"/>
    <p:sldId id="310" r:id="rId14"/>
    <p:sldId id="327" r:id="rId15"/>
    <p:sldId id="298" r:id="rId16"/>
    <p:sldId id="300" r:id="rId17"/>
    <p:sldId id="265" r:id="rId18"/>
    <p:sldId id="278" r:id="rId19"/>
    <p:sldId id="328" r:id="rId20"/>
    <p:sldId id="329" r:id="rId21"/>
    <p:sldId id="315" r:id="rId22"/>
    <p:sldId id="314" r:id="rId23"/>
    <p:sldId id="260" r:id="rId24"/>
    <p:sldId id="323" r:id="rId25"/>
    <p:sldId id="330" r:id="rId26"/>
    <p:sldId id="281" r:id="rId27"/>
    <p:sldId id="333" r:id="rId28"/>
    <p:sldId id="268" r:id="rId29"/>
    <p:sldId id="294" r:id="rId30"/>
    <p:sldId id="295" r:id="rId31"/>
    <p:sldId id="289" r:id="rId32"/>
    <p:sldId id="322" r:id="rId33"/>
    <p:sldId id="283" r:id="rId34"/>
    <p:sldId id="270" r:id="rId35"/>
    <p:sldId id="331" r:id="rId36"/>
    <p:sldId id="332" r:id="rId37"/>
    <p:sldId id="302" r:id="rId38"/>
    <p:sldId id="303" r:id="rId39"/>
    <p:sldId id="304" r:id="rId40"/>
    <p:sldId id="276" r:id="rId41"/>
    <p:sldId id="305" r:id="rId42"/>
    <p:sldId id="299" r:id="rId43"/>
  </p:sldIdLst>
  <p:sldSz cx="12192000" cy="6858000"/>
  <p:notesSz cx="6858000" cy="9144000"/>
  <p:embeddedFontLst>
    <p:embeddedFont>
      <p:font typeface="D2coding ligature" panose="020B0609020101020101" pitchFamily="49" charset="-127"/>
      <p:regular r:id="rId46"/>
      <p:bold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나눔스퀘어 ExtraBold" panose="020B0600000101010101" pitchFamily="50" charset="-127"/>
      <p:bold r:id="rId50"/>
    </p:embeddedFont>
    <p:embeddedFont>
      <p:font typeface="함초롬돋움" panose="020B0604000101010101" pitchFamily="50" charset="-127"/>
      <p:regular r:id="rId51"/>
      <p:bold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  <a:srgbClr val="E6E6E6"/>
    <a:srgbClr val="DE4B5D"/>
    <a:srgbClr val="252525"/>
    <a:srgbClr val="5A5A5A"/>
    <a:srgbClr val="E7E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4" autoAdjust="0"/>
    <p:restoredTop sz="96314" autoAdjust="0"/>
  </p:normalViewPr>
  <p:slideViewPr>
    <p:cSldViewPr snapToGrid="0" showGuides="1">
      <p:cViewPr varScale="1">
        <p:scale>
          <a:sx n="86" d="100"/>
          <a:sy n="86" d="100"/>
        </p:scale>
        <p:origin x="102" y="8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06T11:52:09.040" idx="3">
    <p:pos x="4853" y="2947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05T09:32:52.596" idx="1">
    <p:pos x="5122" y="1079"/>
    <p:text>100개 0.52 1000개 0.83 10000개 0.96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AA67E1C-309B-41BA-9D9F-A16B56747A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0B3CD5-25A9-493A-943D-3F6E80E60A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C1AF5-4FEF-4022-9BF4-CA38E30CA9B5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79FAB7-33AC-4D1D-90CA-AEDB0FE330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414ED6-6437-46C5-9284-497D6266C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86621-7C67-45A9-870D-35DE8E96A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55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B8920-FC78-44A6-BE63-1D9F993583FA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FB090-CEEC-465E-9413-1D2C9E9269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7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43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84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13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3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1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9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5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01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0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7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86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15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2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91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FB090-CEEC-465E-9413-1D2C9E9269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180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FB090-CEEC-465E-9413-1D2C9E9269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21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CFB090-CEEC-465E-9413-1D2C9E92698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802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09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61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18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45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20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798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76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8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53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3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874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0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75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01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6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17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75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815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0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5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64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43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41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FB090-CEEC-465E-9413-1D2C9E9269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4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oup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Group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065D4-CBD7-445F-A06F-1CCB0E898049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image" Target="../media/image6.tmp"/><Relationship Id="rId7" Type="http://schemas.openxmlformats.org/officeDocument/2006/relationships/image" Target="../media/image1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image" Target="../media/image17.tmp"/><Relationship Id="rId7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mp"/><Relationship Id="rId11" Type="http://schemas.openxmlformats.org/officeDocument/2006/relationships/image" Target="../media/image25.tmp"/><Relationship Id="rId5" Type="http://schemas.openxmlformats.org/officeDocument/2006/relationships/image" Target="../media/image19.tmp"/><Relationship Id="rId10" Type="http://schemas.openxmlformats.org/officeDocument/2006/relationships/image" Target="../media/image24.tmp"/><Relationship Id="rId4" Type="http://schemas.openxmlformats.org/officeDocument/2006/relationships/image" Target="../media/image18.tmp"/><Relationship Id="rId9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3" Type="http://schemas.openxmlformats.org/officeDocument/2006/relationships/image" Target="../media/image26.tmp"/><Relationship Id="rId7" Type="http://schemas.openxmlformats.org/officeDocument/2006/relationships/image" Target="../media/image3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mp"/><Relationship Id="rId11" Type="http://schemas.openxmlformats.org/officeDocument/2006/relationships/image" Target="../media/image34.tmp"/><Relationship Id="rId5" Type="http://schemas.openxmlformats.org/officeDocument/2006/relationships/image" Target="../media/image28.tmp"/><Relationship Id="rId10" Type="http://schemas.openxmlformats.org/officeDocument/2006/relationships/image" Target="../media/image33.tmp"/><Relationship Id="rId4" Type="http://schemas.openxmlformats.org/officeDocument/2006/relationships/image" Target="../media/image27.tmp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mp"/><Relationship Id="rId3" Type="http://schemas.openxmlformats.org/officeDocument/2006/relationships/image" Target="../media/image43.tmp"/><Relationship Id="rId7" Type="http://schemas.openxmlformats.org/officeDocument/2006/relationships/image" Target="../media/image4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Relationship Id="rId9" Type="http://schemas.openxmlformats.org/officeDocument/2006/relationships/image" Target="../media/image49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9t/nsmc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>
            <a:off x="8564880" y="5384482"/>
            <a:ext cx="2773680" cy="1473518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>
            <a:off x="9497658" y="6375559"/>
            <a:ext cx="908124" cy="482441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6" name="Group 15"/>
          <p:cNvSpPr txBox="1"/>
          <p:nvPr/>
        </p:nvSpPr>
        <p:spPr>
          <a:xfrm>
            <a:off x="3150284" y="2238525"/>
            <a:ext cx="5891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Movie Ranking analysis</a:t>
            </a:r>
            <a:endParaRPr lang="zh-CN" altLang="en-US" sz="4400" dirty="0">
              <a:solidFill>
                <a:srgbClr val="DE4B5D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7" name="Group 16"/>
          <p:cNvSpPr txBox="1"/>
          <p:nvPr/>
        </p:nvSpPr>
        <p:spPr>
          <a:xfrm>
            <a:off x="3759202" y="4128024"/>
            <a:ext cx="4673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zh-CN" sz="1400" dirty="0">
                <a:solidFill>
                  <a:srgbClr val="5A5A5A"/>
                </a:solidFill>
                <a:latin typeface="나눔스퀘어" panose="020B0600000101010101" pitchFamily="50" charset="-127"/>
                <a:ea typeface="Noto Sans CJK KR Light" panose="020B0300000000000000" pitchFamily="34" charset="-127"/>
              </a:rPr>
              <a:t> </a:t>
            </a:r>
            <a:r>
              <a:rPr lang="ko-KR" altLang="ko-KR" sz="1400" kern="1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팀장</a:t>
            </a:r>
            <a:r>
              <a:rPr lang="en-US" altLang="ko-KR" sz="1400" kern="1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400" kern="1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김선진</a:t>
            </a:r>
            <a:r>
              <a:rPr lang="en-US" altLang="ko-KR" sz="1400" kern="1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1400" kern="1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회차</a:t>
            </a:r>
            <a:r>
              <a:rPr lang="en-US" altLang="ko-KR" sz="1400" kern="1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팀원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400" b="1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신권섭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회차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), 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장근영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(5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회차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), 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김한용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(6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회차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), </a:t>
            </a:r>
            <a:r>
              <a:rPr lang="ko-KR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김재욱</a:t>
            </a:r>
            <a:r>
              <a:rPr lang="en-US" altLang="ko-KR" sz="140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(6</a:t>
            </a:r>
            <a:r>
              <a:rPr lang="ko-KR" altLang="ko-KR" sz="1400" spc="-5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회차</a:t>
            </a:r>
            <a:r>
              <a:rPr lang="en-US" altLang="ko-KR" sz="1050" spc="-5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zh-CN" altLang="en-US" sz="1050" dirty="0">
              <a:solidFill>
                <a:srgbClr val="5A5A5A"/>
              </a:solidFill>
              <a:latin typeface="나눔스퀘어" panose="020B0600000101010101" pitchFamily="50" charset="-127"/>
              <a:ea typeface="Noto Sans CJK KR Light" panose="020B0300000000000000" pitchFamily="34" charset="-127"/>
            </a:endParaRPr>
          </a:p>
        </p:txBody>
      </p:sp>
      <p:cxnSp>
        <p:nvCxnSpPr>
          <p:cNvPr id="18" name="Group 17"/>
          <p:cNvCxnSpPr>
            <a:cxnSpLocks/>
          </p:cNvCxnSpPr>
          <p:nvPr/>
        </p:nvCxnSpPr>
        <p:spPr>
          <a:xfrm>
            <a:off x="5968738" y="390654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oup 18"/>
          <p:cNvSpPr txBox="1"/>
          <p:nvPr/>
        </p:nvSpPr>
        <p:spPr>
          <a:xfrm>
            <a:off x="3759200" y="3560780"/>
            <a:ext cx="467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유사도기반 추천모델 </a:t>
            </a:r>
            <a:r>
              <a:rPr lang="en-US" altLang="ko-KR" sz="12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리뷰 기반 추천모델 </a:t>
            </a:r>
          </a:p>
          <a:p>
            <a:pPr algn="ctr"/>
            <a:endParaRPr lang="en-US" altLang="zh-CN" sz="1200" dirty="0">
              <a:solidFill>
                <a:srgbClr val="DE4B5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roup 19"/>
          <p:cNvSpPr txBox="1"/>
          <p:nvPr/>
        </p:nvSpPr>
        <p:spPr>
          <a:xfrm>
            <a:off x="4530749" y="4863475"/>
            <a:ext cx="313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5A5A5A"/>
                </a:solidFill>
                <a:latin typeface="나눔스퀘어" panose="020B0600000101010101" pitchFamily="50" charset="-127"/>
                <a:ea typeface="Noto Sans CJK KR Light" panose="020B0300000000000000" pitchFamily="34" charset="-127"/>
              </a:rPr>
              <a:t>5CN  </a:t>
            </a:r>
            <a:endParaRPr lang="zh-CN" altLang="en-US" sz="4400" dirty="0">
              <a:solidFill>
                <a:srgbClr val="5A5A5A"/>
              </a:solidFill>
              <a:latin typeface="나눔스퀘어" panose="020B0600000101010101" pitchFamily="50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Group 8"/>
          <p:cNvSpPr/>
          <p:nvPr/>
        </p:nvSpPr>
        <p:spPr>
          <a:xfrm flipV="1">
            <a:off x="220531" y="0"/>
            <a:ext cx="4219389" cy="2241551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 flipV="1">
            <a:off x="912913" y="0"/>
            <a:ext cx="4771429" cy="2534822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8" name="TextBox 76">
            <a:extLst>
              <a:ext uri="{FF2B5EF4-FFF2-40B4-BE49-F238E27FC236}">
                <a16:creationId xmlns:a16="http://schemas.microsoft.com/office/drawing/2014/main" id="{CDA3770A-EB69-4D1B-9F60-D314BF7ADE1B}"/>
              </a:ext>
            </a:extLst>
          </p:cNvPr>
          <p:cNvSpPr txBox="1"/>
          <p:nvPr/>
        </p:nvSpPr>
        <p:spPr>
          <a:xfrm>
            <a:off x="1049894" y="331945"/>
            <a:ext cx="3017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자료수집 과정 및 설명 </a:t>
            </a:r>
            <a:endParaRPr lang="zh-CN" altLang="en-US" sz="24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9" name="Group 14">
            <a:extLst>
              <a:ext uri="{FF2B5EF4-FFF2-40B4-BE49-F238E27FC236}">
                <a16:creationId xmlns:a16="http://schemas.microsoft.com/office/drawing/2014/main" id="{58D20682-0054-4621-B2EB-D8DFA5C3974D}"/>
              </a:ext>
            </a:extLst>
          </p:cNvPr>
          <p:cNvSpPr txBox="1"/>
          <p:nvPr/>
        </p:nvSpPr>
        <p:spPr>
          <a:xfrm>
            <a:off x="4362243" y="1217006"/>
            <a:ext cx="689264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KOBIS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2021/9/28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 영화데이터 중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순위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관람객 수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스크린 수    </a:t>
            </a:r>
            <a:endParaRPr lang="en-US" altLang="ko-KR" sz="15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>
              <a:lnSpc>
                <a:spcPct val="130000"/>
              </a:lnSpc>
            </a:pP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별점순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랭킹 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2021/9/28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 데이터에서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관람객평점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참여인원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네티즌평점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참여인원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감독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개봉일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연령별 추이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(%),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성별간 선호도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타겟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한줄평리뷰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(10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>
              <a:lnSpc>
                <a:spcPct val="130000"/>
              </a:lnSpc>
            </a:pP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</a:t>
            </a: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블로그후기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5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5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영화명을</a:t>
            </a:r>
            <a:r>
              <a:rPr lang="ko-KR" altLang="en-US" sz="15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기준으로 데이터 통합</a:t>
            </a:r>
            <a:endParaRPr lang="en-US" altLang="ko-KR" sz="15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810CD1D-D192-4533-B83D-69313D98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27" y="1217006"/>
            <a:ext cx="3174054" cy="539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2EAA31A-28FB-4076-BCAD-B390E87E9B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45" y="4313582"/>
            <a:ext cx="3727276" cy="22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9" name="TextBox 26">
            <a:extLst>
              <a:ext uri="{FF2B5EF4-FFF2-40B4-BE49-F238E27FC236}">
                <a16:creationId xmlns:a16="http://schemas.microsoft.com/office/drawing/2014/main" id="{527FA567-629E-41EE-AE12-1730366B923B}"/>
              </a:ext>
            </a:extLst>
          </p:cNvPr>
          <p:cNvSpPr txBox="1"/>
          <p:nvPr/>
        </p:nvSpPr>
        <p:spPr>
          <a:xfrm>
            <a:off x="1023620" y="1084253"/>
            <a:ext cx="10144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Noise1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한줄평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부분은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iframe(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안에 페이지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구성되어있어 </a:t>
            </a:r>
            <a:r>
              <a:rPr lang="en-US" altLang="ko-KR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beatifulsoup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크롤링이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불가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&gt;&gt;&gt;&gt; 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크롤링과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마찬가지로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셀레니움을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이용해 개별적으로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추후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기준으로 통합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D2E5B661-007C-4949-A2AE-BD4525D05174}"/>
              </a:ext>
            </a:extLst>
          </p:cNvPr>
          <p:cNvSpPr txBox="1"/>
          <p:nvPr/>
        </p:nvSpPr>
        <p:spPr>
          <a:xfrm>
            <a:off x="1023620" y="2296721"/>
            <a:ext cx="101447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Noise2</a:t>
            </a:r>
            <a:r>
              <a:rPr lang="en-US" altLang="ko-KR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KOBIS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역대 관람객수 랭킹 중 많은 흥행작품이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별점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랭킹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위에 포함되어 있지 않음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8.15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미만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&gt;&gt;&gt;&gt;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추천에 필요한 데이터라 판단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KOBIS 1-500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beautiful soup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이용해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영화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검색창에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각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영화명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검색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제목이 중복되거나 비슷한 영화들 속에서 순서 예측 불가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for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문을 통해 가장 먼저 나오는 영화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개 전부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크롤링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for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문을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KOBIS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제목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list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크롤링한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데이터들을 같은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영화명을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기준으로 추가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제목이 완전히 같은 영화의 경우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(ex.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감기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더 킹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등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여 개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데이터가 불량하였음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중복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을 고려하여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KOBIS 500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위안에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영화중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네이버 랭킹에 포함되어 있는 영화를 삭제해야 함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KOBIS-500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검색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크롤링한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데이터의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영화제목과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2000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개 영화 제목을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set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화 하여 중복되지 않은 데이터들만 새로 추가</a:t>
            </a:r>
            <a:endParaRPr lang="ko-KR" altLang="en-US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F56B9F98-716C-4083-AE6F-40FF6593FC13}"/>
              </a:ext>
            </a:extLst>
          </p:cNvPr>
          <p:cNvSpPr txBox="1"/>
          <p:nvPr/>
        </p:nvSpPr>
        <p:spPr>
          <a:xfrm>
            <a:off x="1023619" y="4380282"/>
            <a:ext cx="10144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Noise3.</a:t>
            </a:r>
            <a:r>
              <a: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영화와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KOBIS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같은 영화지만  제목이 미세하게 다른 경우 발견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KOBIS 18000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데이터에 포함 안되는 네이버 데이터들이 존재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&gt;&gt;&gt;&gt;  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difflib.get_close_matches</a:t>
            </a:r>
            <a:r>
              <a:rPr lang="en-US" altLang="ko-KR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(a, f)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이용하여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(a=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영화제목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f =KOBIS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18000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영화리스트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영화제목과 가장 비슷한 영화제목을 뽑아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합침 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네이버에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있고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KOBIS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에 없는 영화의 경우 다른 영화가 합쳐짐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(ex.</a:t>
            </a:r>
            <a:r>
              <a:rPr lang="ko-KR" altLang="en-US" sz="1400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천사의 사랑의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결과 </a:t>
            </a:r>
            <a:r>
              <a:rPr lang="ko-KR" altLang="en-US" sz="1400" u="sng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천사와 사랑을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 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SequenceMatcher</a:t>
            </a:r>
            <a:r>
              <a:rPr lang="en-US" altLang="ko-KR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None,a,difflib.get_close_matches</a:t>
            </a:r>
            <a:r>
              <a:rPr lang="en-US" altLang="ko-KR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(a, f).ratio()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영화명과 가장 비슷한 영화명의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유사도를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비교하여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90%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이하는 없는 데이터로 취급하여 오류를 줄였습니다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76">
            <a:extLst>
              <a:ext uri="{FF2B5EF4-FFF2-40B4-BE49-F238E27FC236}">
                <a16:creationId xmlns:a16="http://schemas.microsoft.com/office/drawing/2014/main" id="{D7787656-6EC5-4AFB-97CA-E34195FDDAA0}"/>
              </a:ext>
            </a:extLst>
          </p:cNvPr>
          <p:cNvSpPr txBox="1"/>
          <p:nvPr/>
        </p:nvSpPr>
        <p:spPr>
          <a:xfrm>
            <a:off x="5570856" y="20222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NOISE</a:t>
            </a:r>
            <a:endParaRPr lang="zh-CN" altLang="en-US" sz="24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>
            <a:extLst>
              <a:ext uri="{FF2B5EF4-FFF2-40B4-BE49-F238E27FC236}">
                <a16:creationId xmlns:a16="http://schemas.microsoft.com/office/drawing/2014/main" id="{30AEE57D-59C0-427B-9E2A-330BFA24DE07}"/>
              </a:ext>
            </a:extLst>
          </p:cNvPr>
          <p:cNvSpPr txBox="1"/>
          <p:nvPr/>
        </p:nvSpPr>
        <p:spPr>
          <a:xfrm>
            <a:off x="4488237" y="546873"/>
            <a:ext cx="321552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수집에 따른 </a:t>
            </a:r>
            <a:r>
              <a:rPr lang="en-US" altLang="zh-CN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 </a:t>
            </a: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해결</a:t>
            </a:r>
            <a:r>
              <a:rPr lang="en-US" altLang="zh-CN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0F519214-BC8E-4934-8E29-E1EAB6BB8A4B}"/>
              </a:ext>
            </a:extLst>
          </p:cNvPr>
          <p:cNvSpPr/>
          <p:nvPr/>
        </p:nvSpPr>
        <p:spPr>
          <a:xfrm rot="5400000">
            <a:off x="770968" y="1371106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95B0806F-BB5D-44DA-AC78-48A705F05067}"/>
              </a:ext>
            </a:extLst>
          </p:cNvPr>
          <p:cNvSpPr/>
          <p:nvPr/>
        </p:nvSpPr>
        <p:spPr>
          <a:xfrm rot="5400000">
            <a:off x="770968" y="2349520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A09A568-F99C-4A4C-9406-C00ADAED374C}"/>
              </a:ext>
            </a:extLst>
          </p:cNvPr>
          <p:cNvSpPr/>
          <p:nvPr/>
        </p:nvSpPr>
        <p:spPr>
          <a:xfrm rot="5400000">
            <a:off x="770968" y="4449117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3E14DF-AC89-474D-B1A0-FB79D2465298}"/>
              </a:ext>
            </a:extLst>
          </p:cNvPr>
          <p:cNvSpPr/>
          <p:nvPr/>
        </p:nvSpPr>
        <p:spPr>
          <a:xfrm>
            <a:off x="735242" y="1161577"/>
            <a:ext cx="6512846" cy="4084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8" name="TextBox 76">
            <a:extLst>
              <a:ext uri="{FF2B5EF4-FFF2-40B4-BE49-F238E27FC236}">
                <a16:creationId xmlns:a16="http://schemas.microsoft.com/office/drawing/2014/main" id="{CDA3770A-EB69-4D1B-9F60-D314BF7ADE1B}"/>
              </a:ext>
            </a:extLst>
          </p:cNvPr>
          <p:cNvSpPr txBox="1"/>
          <p:nvPr/>
        </p:nvSpPr>
        <p:spPr>
          <a:xfrm>
            <a:off x="5570856" y="20222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NOISE</a:t>
            </a:r>
            <a:endParaRPr lang="zh-CN" altLang="en-US" sz="24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4" name="Group 14">
            <a:extLst>
              <a:ext uri="{FF2B5EF4-FFF2-40B4-BE49-F238E27FC236}">
                <a16:creationId xmlns:a16="http://schemas.microsoft.com/office/drawing/2014/main" id="{49E3A78A-D33B-4D27-B199-D5973813A889}"/>
              </a:ext>
            </a:extLst>
          </p:cNvPr>
          <p:cNvSpPr txBox="1"/>
          <p:nvPr/>
        </p:nvSpPr>
        <p:spPr>
          <a:xfrm>
            <a:off x="4488237" y="546873"/>
            <a:ext cx="321552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수집에 따른 </a:t>
            </a:r>
            <a:r>
              <a:rPr lang="en-US" altLang="zh-CN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 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5194AF20-8D9D-4565-96D7-E3A0EEB63D87}"/>
              </a:ext>
            </a:extLst>
          </p:cNvPr>
          <p:cNvSpPr txBox="1"/>
          <p:nvPr/>
        </p:nvSpPr>
        <p:spPr>
          <a:xfrm>
            <a:off x="879846" y="5168205"/>
            <a:ext cx="10144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Noise4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1998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데이터 안에 포함된 영화명은 같지만 순서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(index)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다른 상황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Merge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사용하면 데이터가 증가하는 이슈 발생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&gt;&gt;&gt;&gt; 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Concat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df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처음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index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값과 일치하지만 믿을 수 없어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이용해 추가하는 방법을 사용함</a:t>
            </a:r>
          </a:p>
          <a:p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&gt;&gt;&gt;&gt;JOIN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대상이 되는 대상이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LEFT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될 때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RIGHT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개수가 맞지 않는다면 데이터가 증가한다는 것을 발견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멀티플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컬럼으로 해야 한다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ON=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영화 명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  &gt;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명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감독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</a:t>
            </a:r>
            <a:endParaRPr lang="ko-KR" altLang="en-US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 descr="화면 캡처">
            <a:extLst>
              <a:ext uri="{FF2B5EF4-FFF2-40B4-BE49-F238E27FC236}">
                <a16:creationId xmlns:a16="http://schemas.microsoft.com/office/drawing/2014/main" id="{F7060BD0-9DEC-43ED-A50E-F25AEEA83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2" y="1161577"/>
            <a:ext cx="6506352" cy="12160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 descr="화면 캡처">
            <a:extLst>
              <a:ext uri="{FF2B5EF4-FFF2-40B4-BE49-F238E27FC236}">
                <a16:creationId xmlns:a16="http://schemas.microsoft.com/office/drawing/2014/main" id="{B648144E-E1F6-42FF-AA9B-326C1CABD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2" y="2543739"/>
            <a:ext cx="1895475" cy="9275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 descr="화면 캡처">
            <a:extLst>
              <a:ext uri="{FF2B5EF4-FFF2-40B4-BE49-F238E27FC236}">
                <a16:creationId xmlns:a16="http://schemas.microsoft.com/office/drawing/2014/main" id="{217F9045-DB60-4A68-9760-4338533D4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8" y="2554197"/>
            <a:ext cx="2724530" cy="9275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 descr="화면 캡처">
            <a:extLst>
              <a:ext uri="{FF2B5EF4-FFF2-40B4-BE49-F238E27FC236}">
                <a16:creationId xmlns:a16="http://schemas.microsoft.com/office/drawing/2014/main" id="{5B6D601D-A40C-431B-B85C-4A19D6922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2" y="3760404"/>
            <a:ext cx="3572374" cy="1000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 descr="화면 캡처">
            <a:extLst>
              <a:ext uri="{FF2B5EF4-FFF2-40B4-BE49-F238E27FC236}">
                <a16:creationId xmlns:a16="http://schemas.microsoft.com/office/drawing/2014/main" id="{92D0E298-FDE7-41FD-AD92-DB3067CBD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05" y="3763901"/>
            <a:ext cx="2810267" cy="11622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0BBBB8E7-BA5D-4D19-B641-D36B8A9E1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61" y="1161577"/>
            <a:ext cx="4715423" cy="4084873"/>
          </a:xfrm>
          <a:prstGeom prst="rect">
            <a:avLst/>
          </a:prstGeom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8D31E9D-14CE-472E-B46C-12A4E8301C5A}"/>
              </a:ext>
            </a:extLst>
          </p:cNvPr>
          <p:cNvSpPr/>
          <p:nvPr/>
        </p:nvSpPr>
        <p:spPr>
          <a:xfrm rot="5400000">
            <a:off x="717770" y="5399869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5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5" name="Group 14"/>
          <p:cNvSpPr txBox="1"/>
          <p:nvPr/>
        </p:nvSpPr>
        <p:spPr>
          <a:xfrm>
            <a:off x="4550020" y="527041"/>
            <a:ext cx="3215525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최종분석에 사용할 데이터 정리</a:t>
            </a:r>
            <a:endParaRPr lang="en-US" altLang="zh-CN" sz="14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91776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76">
            <a:extLst>
              <a:ext uri="{FF2B5EF4-FFF2-40B4-BE49-F238E27FC236}">
                <a16:creationId xmlns:a16="http://schemas.microsoft.com/office/drawing/2014/main" id="{4CB400D0-163C-4860-900B-18A46290CE1E}"/>
              </a:ext>
            </a:extLst>
          </p:cNvPr>
          <p:cNvSpPr txBox="1"/>
          <p:nvPr/>
        </p:nvSpPr>
        <p:spPr>
          <a:xfrm>
            <a:off x="5543304" y="116639"/>
            <a:ext cx="11242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b="1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lang="zh-CN" altLang="en-US" sz="3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pic>
        <p:nvPicPr>
          <p:cNvPr id="12" name="그림 11" descr="화면 캡처">
            <a:extLst>
              <a:ext uri="{FF2B5EF4-FFF2-40B4-BE49-F238E27FC236}">
                <a16:creationId xmlns:a16="http://schemas.microsoft.com/office/drawing/2014/main" id="{6CF4C530-5E4D-4F81-80E6-5F4F2CDA1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7" y="1331627"/>
            <a:ext cx="6999774" cy="4194745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7" name="Group 14">
            <a:extLst>
              <a:ext uri="{FF2B5EF4-FFF2-40B4-BE49-F238E27FC236}">
                <a16:creationId xmlns:a16="http://schemas.microsoft.com/office/drawing/2014/main" id="{D4FE8390-D4F8-4F41-8807-D2FD9FA3E7A7}"/>
              </a:ext>
            </a:extLst>
          </p:cNvPr>
          <p:cNvSpPr txBox="1"/>
          <p:nvPr/>
        </p:nvSpPr>
        <p:spPr>
          <a:xfrm>
            <a:off x="7453153" y="1289527"/>
            <a:ext cx="4602862" cy="458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순위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KOBIS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누적 관람객 순위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</a:t>
            </a: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 제목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감독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네이버에 등록된 감독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 등급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개봉일  </a:t>
            </a: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 개봉일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배우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 배우들 중 최대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배우 이름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관람객평점 및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 관람객 평점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네티즌평점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등록된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네티즌 평점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관객수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KOBIS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등록된 누적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관객 수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스크린수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KOBIS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등록된 누적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스크린 수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나오는 블로그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영화리뷰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한줄평</a:t>
            </a: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네이버영화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평점란에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네티즌 한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줄평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비율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영화 관람객에 대한 연령층 추이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성별만족도</a:t>
            </a:r>
            <a:r>
              <a:rPr lang="en-US" altLang="ko-KR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</a:t>
            </a:r>
            <a:r>
              <a:rPr lang="ko-KR" altLang="en-US" sz="14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평점란</a:t>
            </a:r>
            <a:r>
              <a: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해당성별의 만족도</a:t>
            </a:r>
          </a:p>
        </p:txBody>
      </p:sp>
    </p:spTree>
    <p:extLst>
      <p:ext uri="{BB962C8B-B14F-4D97-AF65-F5344CB8AC3E}">
        <p14:creationId xmlns:p14="http://schemas.microsoft.com/office/powerpoint/2010/main" val="330260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">
            <a:extLst>
              <a:ext uri="{FF2B5EF4-FFF2-40B4-BE49-F238E27FC236}">
                <a16:creationId xmlns:a16="http://schemas.microsoft.com/office/drawing/2014/main" id="{F7C78DEB-14A0-46FD-ADBE-D0B2A1BC48AA}"/>
              </a:ext>
            </a:extLst>
          </p:cNvPr>
          <p:cNvSpPr txBox="1"/>
          <p:nvPr/>
        </p:nvSpPr>
        <p:spPr>
          <a:xfrm>
            <a:off x="4919975" y="251700"/>
            <a:ext cx="2900789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 err="1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24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 과정</a:t>
            </a:r>
            <a:endParaRPr lang="en-US" altLang="ko-KR" sz="2400" dirty="0">
              <a:solidFill>
                <a:srgbClr val="DE4B5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D75DF7-2061-4A1B-B3E2-51DD612548D0}"/>
              </a:ext>
            </a:extLst>
          </p:cNvPr>
          <p:cNvGrpSpPr/>
          <p:nvPr/>
        </p:nvGrpSpPr>
        <p:grpSpPr>
          <a:xfrm>
            <a:off x="777470" y="2100595"/>
            <a:ext cx="2612521" cy="3008509"/>
            <a:chOff x="777470" y="2100595"/>
            <a:chExt cx="2612521" cy="3008509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09E5921F-DE68-4B24-86BC-0E24B880A58A}"/>
                </a:ext>
              </a:extLst>
            </p:cNvPr>
            <p:cNvSpPr/>
            <p:nvPr/>
          </p:nvSpPr>
          <p:spPr bwMode="auto">
            <a:xfrm>
              <a:off x="788589" y="2100595"/>
              <a:ext cx="2601402" cy="3008509"/>
            </a:xfrm>
            <a:prstGeom prst="roundRect">
              <a:avLst>
                <a:gd name="adj" fmla="val 7382"/>
              </a:avLst>
            </a:prstGeom>
            <a:solidFill>
              <a:srgbClr val="5A5A5A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</a:endParaRPr>
            </a:p>
          </p:txBody>
        </p:sp>
        <p:sp>
          <p:nvSpPr>
            <p:cNvPr id="37" name="TextBox 76">
              <a:extLst>
                <a:ext uri="{FF2B5EF4-FFF2-40B4-BE49-F238E27FC236}">
                  <a16:creationId xmlns:a16="http://schemas.microsoft.com/office/drawing/2014/main" id="{24033003-7299-4C8F-B96D-3D6302D1E1E6}"/>
                </a:ext>
              </a:extLst>
            </p:cNvPr>
            <p:cNvSpPr txBox="1"/>
            <p:nvPr/>
          </p:nvSpPr>
          <p:spPr>
            <a:xfrm>
              <a:off x="1352765" y="2300045"/>
              <a:ext cx="1473050" cy="46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결측치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제거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41" name="Group 35">
              <a:extLst>
                <a:ext uri="{FF2B5EF4-FFF2-40B4-BE49-F238E27FC236}">
                  <a16:creationId xmlns:a16="http://schemas.microsoft.com/office/drawing/2014/main" id="{2FCBA1A8-606D-4DE7-8B91-73C4873001E1}"/>
                </a:ext>
              </a:extLst>
            </p:cNvPr>
            <p:cNvSpPr txBox="1"/>
            <p:nvPr/>
          </p:nvSpPr>
          <p:spPr>
            <a:xfrm>
              <a:off x="777470" y="3391766"/>
              <a:ext cx="2601402" cy="79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영화명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장르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연령 비율 </a:t>
              </a: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 </a:t>
              </a:r>
              <a:endParaRPr lang="en-US" altLang="ko-KR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데이터에서 </a:t>
              </a:r>
              <a:r>
                <a:rPr lang="ko-KR" altLang="en-US" sz="120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결측치가</a:t>
              </a: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존재하는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행 제거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BC7D8A8-19DF-4A74-8269-EFDAB3D9C0BA}"/>
                </a:ext>
              </a:extLst>
            </p:cNvPr>
            <p:cNvCxnSpPr/>
            <p:nvPr/>
          </p:nvCxnSpPr>
          <p:spPr>
            <a:xfrm>
              <a:off x="905776" y="2889849"/>
              <a:ext cx="2355011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E56AA3-9CD5-436B-BD94-44D640956851}"/>
              </a:ext>
            </a:extLst>
          </p:cNvPr>
          <p:cNvGrpSpPr/>
          <p:nvPr/>
        </p:nvGrpSpPr>
        <p:grpSpPr>
          <a:xfrm>
            <a:off x="3611635" y="2100595"/>
            <a:ext cx="2548799" cy="2920317"/>
            <a:chOff x="3625443" y="2100595"/>
            <a:chExt cx="2548799" cy="2920317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BA07844-97DA-43C7-9B38-0CE45D8B85AC}"/>
                </a:ext>
              </a:extLst>
            </p:cNvPr>
            <p:cNvSpPr/>
            <p:nvPr/>
          </p:nvSpPr>
          <p:spPr bwMode="auto">
            <a:xfrm>
              <a:off x="3625443" y="2100595"/>
              <a:ext cx="2525144" cy="2920317"/>
            </a:xfrm>
            <a:prstGeom prst="roundRect">
              <a:avLst>
                <a:gd name="adj" fmla="val 6418"/>
              </a:avLst>
            </a:prstGeom>
            <a:solidFill>
              <a:srgbClr val="DE4B5D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</a:endParaRPr>
            </a:p>
          </p:txBody>
        </p:sp>
        <p:sp>
          <p:nvSpPr>
            <p:cNvPr id="43" name="TextBox 76">
              <a:extLst>
                <a:ext uri="{FF2B5EF4-FFF2-40B4-BE49-F238E27FC236}">
                  <a16:creationId xmlns:a16="http://schemas.microsoft.com/office/drawing/2014/main" id="{8B9828CB-D0AE-4F49-A886-BD513323657B}"/>
                </a:ext>
              </a:extLst>
            </p:cNvPr>
            <p:cNvSpPr txBox="1"/>
            <p:nvPr/>
          </p:nvSpPr>
          <p:spPr>
            <a:xfrm>
              <a:off x="3971436" y="2300045"/>
              <a:ext cx="1833159" cy="46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indent="0" algn="just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/>
                <a:t>날짜형식 변환</a:t>
              </a:r>
              <a:endParaRPr lang="zh-CN" altLang="en-US" dirty="0"/>
            </a:p>
          </p:txBody>
        </p:sp>
        <p:sp>
          <p:nvSpPr>
            <p:cNvPr id="44" name="Group 28">
              <a:extLst>
                <a:ext uri="{FF2B5EF4-FFF2-40B4-BE49-F238E27FC236}">
                  <a16:creationId xmlns:a16="http://schemas.microsoft.com/office/drawing/2014/main" id="{5A18ADB4-A21A-4EC4-A529-BD12EB8199C6}"/>
                </a:ext>
              </a:extLst>
            </p:cNvPr>
            <p:cNvSpPr txBox="1"/>
            <p:nvPr/>
          </p:nvSpPr>
          <p:spPr>
            <a:xfrm>
              <a:off x="3626814" y="3391766"/>
              <a:ext cx="2547428" cy="79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개봉일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datetime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형식으로 변환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“20201007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개봉</a:t>
              </a:r>
              <a:r>
                <a:rPr lang="en-US" altLang="ko-KR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 </a:t>
              </a: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“2020-10-07”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F8CBE8A-58F3-4D31-8FE7-EC4D415C69B6}"/>
                </a:ext>
              </a:extLst>
            </p:cNvPr>
            <p:cNvCxnSpPr/>
            <p:nvPr/>
          </p:nvCxnSpPr>
          <p:spPr>
            <a:xfrm>
              <a:off x="3723737" y="2889849"/>
              <a:ext cx="2355011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BC90C0-D6B0-4D29-A5B1-9AA9B05B484C}"/>
              </a:ext>
            </a:extLst>
          </p:cNvPr>
          <p:cNvGrpSpPr/>
          <p:nvPr/>
        </p:nvGrpSpPr>
        <p:grpSpPr>
          <a:xfrm>
            <a:off x="6382078" y="2100595"/>
            <a:ext cx="2601402" cy="3008509"/>
            <a:chOff x="6418116" y="2100595"/>
            <a:chExt cx="2601402" cy="3008509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2586DEDE-B147-4555-A612-1C295334C70D}"/>
                </a:ext>
              </a:extLst>
            </p:cNvPr>
            <p:cNvSpPr/>
            <p:nvPr/>
          </p:nvSpPr>
          <p:spPr bwMode="auto">
            <a:xfrm>
              <a:off x="6418116" y="2100595"/>
              <a:ext cx="2601402" cy="3008509"/>
            </a:xfrm>
            <a:prstGeom prst="roundRect">
              <a:avLst>
                <a:gd name="adj" fmla="val 5061"/>
              </a:avLst>
            </a:prstGeom>
            <a:solidFill>
              <a:srgbClr val="5A5A5A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</a:endParaRPr>
            </a:p>
          </p:txBody>
        </p:sp>
        <p:sp>
          <p:nvSpPr>
            <p:cNvPr id="51" name="TextBox 76">
              <a:extLst>
                <a:ext uri="{FF2B5EF4-FFF2-40B4-BE49-F238E27FC236}">
                  <a16:creationId xmlns:a16="http://schemas.microsoft.com/office/drawing/2014/main" id="{09EFF57F-479E-4C2A-AEE4-A7DD3A6D81EC}"/>
                </a:ext>
              </a:extLst>
            </p:cNvPr>
            <p:cNvSpPr txBox="1"/>
            <p:nvPr/>
          </p:nvSpPr>
          <p:spPr>
            <a:xfrm>
              <a:off x="6827614" y="2300045"/>
              <a:ext cx="1782406" cy="46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indent="0" algn="just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dirty="0"/>
                <a:t>영화 </a:t>
              </a:r>
              <a:r>
                <a:rPr lang="ko-KR" altLang="en-US"/>
                <a:t>등급 변환</a:t>
              </a:r>
              <a:endParaRPr lang="en-US" altLang="ko-KR" dirty="0"/>
            </a:p>
          </p:txBody>
        </p:sp>
        <p:sp>
          <p:nvSpPr>
            <p:cNvPr id="52" name="Group 28">
              <a:extLst>
                <a:ext uri="{FF2B5EF4-FFF2-40B4-BE49-F238E27FC236}">
                  <a16:creationId xmlns:a16="http://schemas.microsoft.com/office/drawing/2014/main" id="{F71001F2-7366-4613-B29A-0B2DC85F4A9B}"/>
                </a:ext>
              </a:extLst>
            </p:cNvPr>
            <p:cNvSpPr txBox="1"/>
            <p:nvPr/>
          </p:nvSpPr>
          <p:spPr>
            <a:xfrm>
              <a:off x="6418116" y="3391766"/>
              <a:ext cx="2601402" cy="1035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전체 관람가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0</a:t>
              </a: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- 12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 관람가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12</a:t>
              </a: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- 15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 관람가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15</a:t>
              </a: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청소년 관람불가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19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673D0AB-C960-4DA6-B829-2DB2B951067F}"/>
                </a:ext>
              </a:extLst>
            </p:cNvPr>
            <p:cNvCxnSpPr/>
            <p:nvPr/>
          </p:nvCxnSpPr>
          <p:spPr>
            <a:xfrm>
              <a:off x="6510068" y="2889849"/>
              <a:ext cx="2355011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4A8660-64AC-43C5-BE9B-B7EAE3C66083}"/>
              </a:ext>
            </a:extLst>
          </p:cNvPr>
          <p:cNvGrpSpPr/>
          <p:nvPr/>
        </p:nvGrpSpPr>
        <p:grpSpPr>
          <a:xfrm>
            <a:off x="9205125" y="2100595"/>
            <a:ext cx="2525145" cy="2920317"/>
            <a:chOff x="9205125" y="2100595"/>
            <a:chExt cx="2525145" cy="2920317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F20D4FF2-E8A9-476E-818F-8E10610FCE16}"/>
                </a:ext>
              </a:extLst>
            </p:cNvPr>
            <p:cNvSpPr/>
            <p:nvPr/>
          </p:nvSpPr>
          <p:spPr bwMode="auto">
            <a:xfrm>
              <a:off x="9205125" y="2100595"/>
              <a:ext cx="2525144" cy="2920317"/>
            </a:xfrm>
            <a:prstGeom prst="roundRect">
              <a:avLst>
                <a:gd name="adj" fmla="val 5394"/>
              </a:avLst>
            </a:prstGeom>
            <a:solidFill>
              <a:srgbClr val="DE4B5D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</a:endParaRPr>
            </a:p>
          </p:txBody>
        </p:sp>
        <p:sp>
          <p:nvSpPr>
            <p:cNvPr id="53" name="TextBox 76">
              <a:extLst>
                <a:ext uri="{FF2B5EF4-FFF2-40B4-BE49-F238E27FC236}">
                  <a16:creationId xmlns:a16="http://schemas.microsoft.com/office/drawing/2014/main" id="{E99D16BC-9F97-41C5-B243-DF3BC3430048}"/>
                </a:ext>
              </a:extLst>
            </p:cNvPr>
            <p:cNvSpPr txBox="1"/>
            <p:nvPr/>
          </p:nvSpPr>
          <p:spPr>
            <a:xfrm>
              <a:off x="9867098" y="2300045"/>
              <a:ext cx="1201198" cy="46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indent="0" algn="just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/>
                <a:t>태그제거</a:t>
              </a:r>
              <a:endParaRPr lang="zh-CN" altLang="en-US" dirty="0"/>
            </a:p>
          </p:txBody>
        </p:sp>
        <p:sp>
          <p:nvSpPr>
            <p:cNvPr id="54" name="Group 28">
              <a:extLst>
                <a:ext uri="{FF2B5EF4-FFF2-40B4-BE49-F238E27FC236}">
                  <a16:creationId xmlns:a16="http://schemas.microsoft.com/office/drawing/2014/main" id="{DBC4075B-8F3D-4D78-99DC-5D74C00F160F}"/>
                </a:ext>
              </a:extLst>
            </p:cNvPr>
            <p:cNvSpPr txBox="1"/>
            <p:nvPr/>
          </p:nvSpPr>
          <p:spPr>
            <a:xfrm>
              <a:off x="9205126" y="3391766"/>
              <a:ext cx="2525144" cy="795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altLang="ko-KR" sz="12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- </a:t>
              </a:r>
              <a:r>
                <a:rPr kumimoji="0" lang="ko-KR" altLang="en-US" sz="120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스토리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,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블로그 태그 제거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크롤링</a:t>
              </a:r>
              <a:br>
                <a:rPr lang="en-US" altLang="ko-KR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20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데이터의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html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태그를 제거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A22AE0E-980C-4A1A-AC76-036D3C2251D8}"/>
                </a:ext>
              </a:extLst>
            </p:cNvPr>
            <p:cNvCxnSpPr/>
            <p:nvPr/>
          </p:nvCxnSpPr>
          <p:spPr>
            <a:xfrm>
              <a:off x="9296400" y="2889849"/>
              <a:ext cx="2355011" cy="0"/>
            </a:xfrm>
            <a:prstGeom prst="line">
              <a:avLst/>
            </a:prstGeom>
            <a:ln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1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ADADCE-85F8-43B6-BC33-3894DA5A737A}"/>
              </a:ext>
            </a:extLst>
          </p:cNvPr>
          <p:cNvSpPr/>
          <p:nvPr/>
        </p:nvSpPr>
        <p:spPr>
          <a:xfrm>
            <a:off x="9371787" y="2052011"/>
            <a:ext cx="1883102" cy="43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793BF-0C1D-455D-A4B2-0FE56BABD6CC}"/>
              </a:ext>
            </a:extLst>
          </p:cNvPr>
          <p:cNvSpPr/>
          <p:nvPr/>
        </p:nvSpPr>
        <p:spPr>
          <a:xfrm>
            <a:off x="6223289" y="2052011"/>
            <a:ext cx="1883102" cy="430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051311" y="19289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전처리</a:t>
            </a:r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 진행과정 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 과정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854299E-7657-41CD-B327-A856B9EB0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623" y="2132745"/>
            <a:ext cx="1298354" cy="4115655"/>
          </a:xfrm>
          <a:prstGeom prst="rect">
            <a:avLst/>
          </a:prstGeom>
          <a:ln w="9525"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81AF8-7A5E-40C1-B234-761ABF6F7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692" y="2132744"/>
            <a:ext cx="1251766" cy="4115655"/>
          </a:xfrm>
          <a:prstGeom prst="rect">
            <a:avLst/>
          </a:prstGeom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ED604BA-A8A7-4A01-B522-39D09103C955}"/>
              </a:ext>
            </a:extLst>
          </p:cNvPr>
          <p:cNvGrpSpPr/>
          <p:nvPr/>
        </p:nvGrpSpPr>
        <p:grpSpPr>
          <a:xfrm>
            <a:off x="8365296" y="3749891"/>
            <a:ext cx="870906" cy="633689"/>
            <a:chOff x="8316276" y="3679519"/>
            <a:chExt cx="407116" cy="296226"/>
          </a:xfrm>
        </p:grpSpPr>
        <p:sp>
          <p:nvSpPr>
            <p:cNvPr id="18" name="MH_Other_2">
              <a:extLst>
                <a:ext uri="{FF2B5EF4-FFF2-40B4-BE49-F238E27FC236}">
                  <a16:creationId xmlns:a16="http://schemas.microsoft.com/office/drawing/2014/main" id="{37B82DC6-E3BA-4FE3-95BE-7F15A6AE902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0800000" flipH="1">
              <a:off x="8316276" y="3679519"/>
              <a:ext cx="218752" cy="296226"/>
            </a:xfrm>
            <a:prstGeom prst="chevron">
              <a:avLst/>
            </a:prstGeom>
            <a:solidFill>
              <a:srgbClr val="5A5A5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0F2F5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MH_Other_2">
              <a:extLst>
                <a:ext uri="{FF2B5EF4-FFF2-40B4-BE49-F238E27FC236}">
                  <a16:creationId xmlns:a16="http://schemas.microsoft.com/office/drawing/2014/main" id="{2C48B26A-30A8-4043-8191-54836865BF7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0800000" flipH="1">
              <a:off x="8504640" y="3679519"/>
              <a:ext cx="218752" cy="296226"/>
            </a:xfrm>
            <a:prstGeom prst="chevron">
              <a:avLst/>
            </a:prstGeom>
            <a:solidFill>
              <a:srgbClr val="5A5A5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0F2F5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3701AE3-3B98-4C93-946E-939A462B71A9}"/>
              </a:ext>
            </a:extLst>
          </p:cNvPr>
          <p:cNvSpPr txBox="1"/>
          <p:nvPr/>
        </p:nvSpPr>
        <p:spPr>
          <a:xfrm>
            <a:off x="997720" y="1462848"/>
            <a:ext cx="247539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 과정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35D71-3EEC-40E5-AD22-D4B0511A3D47}"/>
              </a:ext>
            </a:extLst>
          </p:cNvPr>
          <p:cNvSpPr txBox="1"/>
          <p:nvPr/>
        </p:nvSpPr>
        <p:spPr>
          <a:xfrm>
            <a:off x="1056345" y="2484560"/>
            <a:ext cx="4553775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결측치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제거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영화명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연령 비율 등 데이터에서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결측치가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존재하는 행 제거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795E11-2C4D-4609-A6FA-01838C820D3A}"/>
              </a:ext>
            </a:extLst>
          </p:cNvPr>
          <p:cNvSpPr txBox="1"/>
          <p:nvPr/>
        </p:nvSpPr>
        <p:spPr>
          <a:xfrm>
            <a:off x="1137536" y="2052011"/>
            <a:ext cx="4472584" cy="3520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dropna</a:t>
            </a:r>
            <a:r>
              <a:rPr lang="en-US" altLang="ko-KR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z="1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E0A07E01-10E9-4739-A491-56286126011C}"/>
              </a:ext>
            </a:extLst>
          </p:cNvPr>
          <p:cNvSpPr/>
          <p:nvPr/>
        </p:nvSpPr>
        <p:spPr>
          <a:xfrm rot="5400000">
            <a:off x="787865" y="1626614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051313" y="192896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전처리</a:t>
            </a:r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 진행 과정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99958" y="792920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FED1E9-C471-4002-BECA-316B3EB43718}"/>
              </a:ext>
            </a:extLst>
          </p:cNvPr>
          <p:cNvSpPr txBox="1"/>
          <p:nvPr/>
        </p:nvSpPr>
        <p:spPr>
          <a:xfrm>
            <a:off x="1058746" y="1414643"/>
            <a:ext cx="3163244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수치 데이터 추출 및 </a:t>
            </a:r>
            <a:r>
              <a:rPr lang="en-US" altLang="ko-KR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Type </a:t>
            </a:r>
            <a:r>
              <a:rPr lang="ko-KR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</a:t>
            </a:r>
            <a:endParaRPr lang="en-US" altLang="ko-KR" sz="1800" b="1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0AAB9-AD17-4A7C-8648-3D6588DE8090}"/>
              </a:ext>
            </a:extLst>
          </p:cNvPr>
          <p:cNvSpPr txBox="1"/>
          <p:nvPr/>
        </p:nvSpPr>
        <p:spPr>
          <a:xfrm>
            <a:off x="1084823" y="1964135"/>
            <a:ext cx="4553775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관람객 평점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관객수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 수치형 데이터에서 숫자만 추출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Type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str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float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으로 변환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5C9164E-60B4-4294-97B5-8B818F622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45" y="2791821"/>
            <a:ext cx="5042732" cy="25627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8DE88D-3A0D-406F-8BD2-5E21925C1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8566" y="2791820"/>
            <a:ext cx="5041058" cy="25627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MH_Other_2">
            <a:extLst>
              <a:ext uri="{FF2B5EF4-FFF2-40B4-BE49-F238E27FC236}">
                <a16:creationId xmlns:a16="http://schemas.microsoft.com/office/drawing/2014/main" id="{EE2E53F4-8960-48AF-8973-4C480C37DD7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 flipH="1">
            <a:off x="6094579" y="3829061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0F2F5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MH_Other_2">
            <a:extLst>
              <a:ext uri="{FF2B5EF4-FFF2-40B4-BE49-F238E27FC236}">
                <a16:creationId xmlns:a16="http://schemas.microsoft.com/office/drawing/2014/main" id="{D3CE6C58-9FBB-467C-B696-5E04CF2FB2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 flipH="1">
            <a:off x="6282943" y="3829061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0F2F5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Group 14">
            <a:extLst>
              <a:ext uri="{FF2B5EF4-FFF2-40B4-BE49-F238E27FC236}">
                <a16:creationId xmlns:a16="http://schemas.microsoft.com/office/drawing/2014/main" id="{B53241E8-ADDF-4DE2-8E8F-32DF593FA254}"/>
              </a:ext>
            </a:extLst>
          </p:cNvPr>
          <p:cNvSpPr txBox="1"/>
          <p:nvPr/>
        </p:nvSpPr>
        <p:spPr>
          <a:xfrm>
            <a:off x="4519805" y="505725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 과정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36713AB8-1934-4EA9-BAB6-3096AE1FE452}"/>
              </a:ext>
            </a:extLst>
          </p:cNvPr>
          <p:cNvSpPr/>
          <p:nvPr/>
        </p:nvSpPr>
        <p:spPr>
          <a:xfrm rot="5400000">
            <a:off x="822873" y="1540011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480916" y="192896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방법 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 기법을 통해 분석을 사용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Group 10"/>
          <p:cNvSpPr/>
          <p:nvPr/>
        </p:nvSpPr>
        <p:spPr>
          <a:xfrm>
            <a:off x="2091368" y="4066815"/>
            <a:ext cx="1233890" cy="1233890"/>
          </a:xfrm>
          <a:prstGeom prst="round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나눔스퀘어" panose="020B0600000101010101" pitchFamily="50" charset="-127"/>
            </a:endParaRPr>
          </a:p>
        </p:txBody>
      </p:sp>
      <p:sp>
        <p:nvSpPr>
          <p:cNvPr id="12" name="圆角Group 11"/>
          <p:cNvSpPr/>
          <p:nvPr/>
        </p:nvSpPr>
        <p:spPr>
          <a:xfrm>
            <a:off x="5479055" y="4066815"/>
            <a:ext cx="1233890" cy="1233890"/>
          </a:xfrm>
          <a:prstGeom prst="roundRect">
            <a:avLst/>
          </a:pr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나눔스퀘어" panose="020B0600000101010101" pitchFamily="50" charset="-127"/>
            </a:endParaRPr>
          </a:p>
        </p:txBody>
      </p:sp>
      <p:sp>
        <p:nvSpPr>
          <p:cNvPr id="16" name="圆角Group 15"/>
          <p:cNvSpPr/>
          <p:nvPr/>
        </p:nvSpPr>
        <p:spPr>
          <a:xfrm>
            <a:off x="8866742" y="4066815"/>
            <a:ext cx="1233890" cy="1233890"/>
          </a:xfrm>
          <a:prstGeom prst="round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나눔스퀘어" panose="020B0600000101010101" pitchFamily="50" charset="-127"/>
            </a:endParaRPr>
          </a:p>
        </p:txBody>
      </p:sp>
      <p:cxnSp>
        <p:nvCxnSpPr>
          <p:cNvPr id="17" name="Group 16"/>
          <p:cNvCxnSpPr/>
          <p:nvPr/>
        </p:nvCxnSpPr>
        <p:spPr>
          <a:xfrm>
            <a:off x="4318612" y="1828624"/>
            <a:ext cx="0" cy="3548267"/>
          </a:xfrm>
          <a:prstGeom prst="line">
            <a:avLst/>
          </a:prstGeom>
          <a:ln w="25400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roup 17"/>
          <p:cNvCxnSpPr/>
          <p:nvPr/>
        </p:nvCxnSpPr>
        <p:spPr>
          <a:xfrm>
            <a:off x="7810959" y="1828624"/>
            <a:ext cx="0" cy="3548267"/>
          </a:xfrm>
          <a:prstGeom prst="line">
            <a:avLst/>
          </a:prstGeom>
          <a:ln w="25400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6"/>
          <p:cNvSpPr txBox="1"/>
          <p:nvPr/>
        </p:nvSpPr>
        <p:spPr>
          <a:xfrm>
            <a:off x="2217903" y="2259483"/>
            <a:ext cx="12172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상관도기반</a:t>
            </a:r>
            <a:endParaRPr lang="zh-CN" altLang="en-US" sz="17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0" name="Group 19"/>
          <p:cNvSpPr txBox="1"/>
          <p:nvPr/>
        </p:nvSpPr>
        <p:spPr>
          <a:xfrm>
            <a:off x="1552027" y="2571850"/>
            <a:ext cx="2430293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영화와 관련하여 연령별 </a:t>
            </a: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평점 등과 </a:t>
            </a: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zh-CN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2217903" y="1828624"/>
            <a:ext cx="109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zh-CN" altLang="en-US" sz="2400" i="1" dirty="0">
              <a:solidFill>
                <a:srgbClr val="DE4B5D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46729" y="2259483"/>
            <a:ext cx="109854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내용기반</a:t>
            </a:r>
            <a:endParaRPr lang="zh-CN" altLang="en-US" sz="1700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4" name="Group 23"/>
          <p:cNvSpPr txBox="1"/>
          <p:nvPr/>
        </p:nvSpPr>
        <p:spPr>
          <a:xfrm>
            <a:off x="4880853" y="2571850"/>
            <a:ext cx="2430293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내용에 관련하여 장르 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줄거리를 바탕으로 분석  </a:t>
            </a:r>
            <a:endParaRPr lang="en-US" altLang="zh-CN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5546729" y="1828624"/>
            <a:ext cx="109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zh-CN" altLang="en-US" sz="2400" i="1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8875555" y="2259483"/>
            <a:ext cx="12620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텍스트기반</a:t>
            </a:r>
            <a:endParaRPr lang="zh-CN" altLang="en-US" sz="17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7" name="Group 26"/>
          <p:cNvSpPr txBox="1"/>
          <p:nvPr/>
        </p:nvSpPr>
        <p:spPr>
          <a:xfrm>
            <a:off x="8209679" y="2571850"/>
            <a:ext cx="2430293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리뷰 댓글 블로그평을 통해 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영화를 어떻게 생각하는지 텍스트 기반으로 분석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8875555" y="1828624"/>
            <a:ext cx="109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i="1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zh-CN" altLang="en-US" sz="2400" i="1" dirty="0">
              <a:solidFill>
                <a:srgbClr val="DE4B5D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2CA376EE-D8C8-4A97-959B-37B97FBA1873}"/>
              </a:ext>
            </a:extLst>
          </p:cNvPr>
          <p:cNvGrpSpPr/>
          <p:nvPr/>
        </p:nvGrpSpPr>
        <p:grpSpPr>
          <a:xfrm>
            <a:off x="2457049" y="4409798"/>
            <a:ext cx="479643" cy="479643"/>
            <a:chOff x="5561013" y="1066800"/>
            <a:chExt cx="360363" cy="360363"/>
          </a:xfrm>
          <a:solidFill>
            <a:schemeClr val="bg1">
              <a:lumMod val="85000"/>
            </a:schemeClr>
          </a:solidFill>
        </p:grpSpPr>
        <p:sp>
          <p:nvSpPr>
            <p:cNvPr id="30" name="Freeform 285">
              <a:extLst>
                <a:ext uri="{FF2B5EF4-FFF2-40B4-BE49-F238E27FC236}">
                  <a16:creationId xmlns:a16="http://schemas.microsoft.com/office/drawing/2014/main" id="{B3418394-369D-49C0-8918-560E860D9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013" y="1066800"/>
              <a:ext cx="360363" cy="360363"/>
            </a:xfrm>
            <a:custGeom>
              <a:avLst/>
              <a:gdLst>
                <a:gd name="T0" fmla="*/ 92 w 96"/>
                <a:gd name="T1" fmla="*/ 44 h 96"/>
                <a:gd name="T2" fmla="*/ 84 w 96"/>
                <a:gd name="T3" fmla="*/ 44 h 96"/>
                <a:gd name="T4" fmla="*/ 52 w 96"/>
                <a:gd name="T5" fmla="*/ 12 h 96"/>
                <a:gd name="T6" fmla="*/ 52 w 96"/>
                <a:gd name="T7" fmla="*/ 4 h 96"/>
                <a:gd name="T8" fmla="*/ 48 w 96"/>
                <a:gd name="T9" fmla="*/ 0 h 96"/>
                <a:gd name="T10" fmla="*/ 44 w 96"/>
                <a:gd name="T11" fmla="*/ 4 h 96"/>
                <a:gd name="T12" fmla="*/ 44 w 96"/>
                <a:gd name="T13" fmla="*/ 12 h 96"/>
                <a:gd name="T14" fmla="*/ 12 w 96"/>
                <a:gd name="T15" fmla="*/ 44 h 96"/>
                <a:gd name="T16" fmla="*/ 4 w 96"/>
                <a:gd name="T17" fmla="*/ 44 h 96"/>
                <a:gd name="T18" fmla="*/ 0 w 96"/>
                <a:gd name="T19" fmla="*/ 48 h 96"/>
                <a:gd name="T20" fmla="*/ 4 w 96"/>
                <a:gd name="T21" fmla="*/ 52 h 96"/>
                <a:gd name="T22" fmla="*/ 12 w 96"/>
                <a:gd name="T23" fmla="*/ 52 h 96"/>
                <a:gd name="T24" fmla="*/ 44 w 96"/>
                <a:gd name="T25" fmla="*/ 84 h 96"/>
                <a:gd name="T26" fmla="*/ 44 w 96"/>
                <a:gd name="T27" fmla="*/ 92 h 96"/>
                <a:gd name="T28" fmla="*/ 48 w 96"/>
                <a:gd name="T29" fmla="*/ 96 h 96"/>
                <a:gd name="T30" fmla="*/ 52 w 96"/>
                <a:gd name="T31" fmla="*/ 92 h 96"/>
                <a:gd name="T32" fmla="*/ 52 w 96"/>
                <a:gd name="T33" fmla="*/ 84 h 96"/>
                <a:gd name="T34" fmla="*/ 84 w 96"/>
                <a:gd name="T35" fmla="*/ 52 h 96"/>
                <a:gd name="T36" fmla="*/ 92 w 96"/>
                <a:gd name="T37" fmla="*/ 52 h 96"/>
                <a:gd name="T38" fmla="*/ 96 w 96"/>
                <a:gd name="T39" fmla="*/ 48 h 96"/>
                <a:gd name="T40" fmla="*/ 92 w 96"/>
                <a:gd name="T41" fmla="*/ 44 h 96"/>
                <a:gd name="T42" fmla="*/ 52 w 96"/>
                <a:gd name="T43" fmla="*/ 76 h 96"/>
                <a:gd name="T44" fmla="*/ 52 w 96"/>
                <a:gd name="T45" fmla="*/ 73 h 96"/>
                <a:gd name="T46" fmla="*/ 48 w 96"/>
                <a:gd name="T47" fmla="*/ 69 h 96"/>
                <a:gd name="T48" fmla="*/ 44 w 96"/>
                <a:gd name="T49" fmla="*/ 73 h 96"/>
                <a:gd name="T50" fmla="*/ 44 w 96"/>
                <a:gd name="T51" fmla="*/ 76 h 96"/>
                <a:gd name="T52" fmla="*/ 20 w 96"/>
                <a:gd name="T53" fmla="*/ 52 h 96"/>
                <a:gd name="T54" fmla="*/ 23 w 96"/>
                <a:gd name="T55" fmla="*/ 52 h 96"/>
                <a:gd name="T56" fmla="*/ 27 w 96"/>
                <a:gd name="T57" fmla="*/ 48 h 96"/>
                <a:gd name="T58" fmla="*/ 23 w 96"/>
                <a:gd name="T59" fmla="*/ 44 h 96"/>
                <a:gd name="T60" fmla="*/ 20 w 96"/>
                <a:gd name="T61" fmla="*/ 44 h 96"/>
                <a:gd name="T62" fmla="*/ 44 w 96"/>
                <a:gd name="T63" fmla="*/ 20 h 96"/>
                <a:gd name="T64" fmla="*/ 44 w 96"/>
                <a:gd name="T65" fmla="*/ 23 h 96"/>
                <a:gd name="T66" fmla="*/ 48 w 96"/>
                <a:gd name="T67" fmla="*/ 27 h 96"/>
                <a:gd name="T68" fmla="*/ 52 w 96"/>
                <a:gd name="T69" fmla="*/ 23 h 96"/>
                <a:gd name="T70" fmla="*/ 52 w 96"/>
                <a:gd name="T71" fmla="*/ 20 h 96"/>
                <a:gd name="T72" fmla="*/ 76 w 96"/>
                <a:gd name="T73" fmla="*/ 44 h 96"/>
                <a:gd name="T74" fmla="*/ 73 w 96"/>
                <a:gd name="T75" fmla="*/ 44 h 96"/>
                <a:gd name="T76" fmla="*/ 69 w 96"/>
                <a:gd name="T77" fmla="*/ 48 h 96"/>
                <a:gd name="T78" fmla="*/ 73 w 96"/>
                <a:gd name="T79" fmla="*/ 52 h 96"/>
                <a:gd name="T80" fmla="*/ 76 w 96"/>
                <a:gd name="T81" fmla="*/ 52 h 96"/>
                <a:gd name="T82" fmla="*/ 52 w 96"/>
                <a:gd name="T83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96">
                  <a:moveTo>
                    <a:pt x="92" y="44"/>
                  </a:moveTo>
                  <a:cubicBezTo>
                    <a:pt x="84" y="44"/>
                    <a:pt x="84" y="44"/>
                    <a:pt x="84" y="44"/>
                  </a:cubicBezTo>
                  <a:cubicBezTo>
                    <a:pt x="82" y="27"/>
                    <a:pt x="69" y="14"/>
                    <a:pt x="52" y="1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2"/>
                    <a:pt x="50" y="0"/>
                    <a:pt x="48" y="0"/>
                  </a:cubicBezTo>
                  <a:cubicBezTo>
                    <a:pt x="46" y="0"/>
                    <a:pt x="44" y="2"/>
                    <a:pt x="44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7" y="14"/>
                    <a:pt x="14" y="27"/>
                    <a:pt x="12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6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4" y="69"/>
                    <a:pt x="27" y="82"/>
                    <a:pt x="44" y="84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4"/>
                    <a:pt x="46" y="96"/>
                    <a:pt x="48" y="96"/>
                  </a:cubicBezTo>
                  <a:cubicBezTo>
                    <a:pt x="50" y="96"/>
                    <a:pt x="52" y="94"/>
                    <a:pt x="52" y="9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69" y="82"/>
                    <a:pt x="82" y="69"/>
                    <a:pt x="84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4" y="52"/>
                    <a:pt x="96" y="50"/>
                    <a:pt x="96" y="48"/>
                  </a:cubicBezTo>
                  <a:cubicBezTo>
                    <a:pt x="96" y="46"/>
                    <a:pt x="94" y="44"/>
                    <a:pt x="92" y="44"/>
                  </a:cubicBezTo>
                  <a:close/>
                  <a:moveTo>
                    <a:pt x="52" y="76"/>
                  </a:moveTo>
                  <a:cubicBezTo>
                    <a:pt x="52" y="73"/>
                    <a:pt x="52" y="73"/>
                    <a:pt x="52" y="73"/>
                  </a:cubicBezTo>
                  <a:cubicBezTo>
                    <a:pt x="52" y="71"/>
                    <a:pt x="50" y="69"/>
                    <a:pt x="48" y="69"/>
                  </a:cubicBezTo>
                  <a:cubicBezTo>
                    <a:pt x="46" y="69"/>
                    <a:pt x="44" y="71"/>
                    <a:pt x="44" y="73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31" y="74"/>
                    <a:pt x="22" y="65"/>
                    <a:pt x="20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5" y="52"/>
                    <a:pt x="27" y="50"/>
                    <a:pt x="27" y="48"/>
                  </a:cubicBezTo>
                  <a:cubicBezTo>
                    <a:pt x="27" y="46"/>
                    <a:pt x="25" y="44"/>
                    <a:pt x="23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31"/>
                    <a:pt x="31" y="22"/>
                    <a:pt x="44" y="20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5"/>
                    <a:pt x="46" y="27"/>
                    <a:pt x="48" y="27"/>
                  </a:cubicBezTo>
                  <a:cubicBezTo>
                    <a:pt x="50" y="27"/>
                    <a:pt x="52" y="25"/>
                    <a:pt x="52" y="23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65" y="22"/>
                    <a:pt x="74" y="31"/>
                    <a:pt x="76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1" y="44"/>
                    <a:pt x="69" y="46"/>
                    <a:pt x="69" y="48"/>
                  </a:cubicBezTo>
                  <a:cubicBezTo>
                    <a:pt x="69" y="50"/>
                    <a:pt x="71" y="52"/>
                    <a:pt x="73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4" y="65"/>
                    <a:pt x="65" y="74"/>
                    <a:pt x="5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1" name="Freeform 286">
              <a:extLst>
                <a:ext uri="{FF2B5EF4-FFF2-40B4-BE49-F238E27FC236}">
                  <a16:creationId xmlns:a16="http://schemas.microsoft.com/office/drawing/2014/main" id="{CAC47ED9-F147-448A-BBEA-0D1683938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826" y="1179513"/>
              <a:ext cx="58738" cy="134938"/>
            </a:xfrm>
            <a:custGeom>
              <a:avLst/>
              <a:gdLst>
                <a:gd name="T0" fmla="*/ 12 w 16"/>
                <a:gd name="T1" fmla="*/ 12 h 36"/>
                <a:gd name="T2" fmla="*/ 14 w 16"/>
                <a:gd name="T3" fmla="*/ 14 h 36"/>
                <a:gd name="T4" fmla="*/ 16 w 16"/>
                <a:gd name="T5" fmla="*/ 12 h 36"/>
                <a:gd name="T6" fmla="*/ 10 w 16"/>
                <a:gd name="T7" fmla="*/ 4 h 36"/>
                <a:gd name="T8" fmla="*/ 10 w 16"/>
                <a:gd name="T9" fmla="*/ 2 h 36"/>
                <a:gd name="T10" fmla="*/ 8 w 16"/>
                <a:gd name="T11" fmla="*/ 0 h 36"/>
                <a:gd name="T12" fmla="*/ 6 w 16"/>
                <a:gd name="T13" fmla="*/ 2 h 36"/>
                <a:gd name="T14" fmla="*/ 6 w 16"/>
                <a:gd name="T15" fmla="*/ 4 h 36"/>
                <a:gd name="T16" fmla="*/ 0 w 16"/>
                <a:gd name="T17" fmla="*/ 12 h 36"/>
                <a:gd name="T18" fmla="*/ 6 w 16"/>
                <a:gd name="T19" fmla="*/ 20 h 36"/>
                <a:gd name="T20" fmla="*/ 6 w 16"/>
                <a:gd name="T21" fmla="*/ 27 h 36"/>
                <a:gd name="T22" fmla="*/ 4 w 16"/>
                <a:gd name="T23" fmla="*/ 24 h 36"/>
                <a:gd name="T24" fmla="*/ 2 w 16"/>
                <a:gd name="T25" fmla="*/ 22 h 36"/>
                <a:gd name="T26" fmla="*/ 0 w 16"/>
                <a:gd name="T27" fmla="*/ 24 h 36"/>
                <a:gd name="T28" fmla="*/ 6 w 16"/>
                <a:gd name="T29" fmla="*/ 32 h 36"/>
                <a:gd name="T30" fmla="*/ 6 w 16"/>
                <a:gd name="T31" fmla="*/ 34 h 36"/>
                <a:gd name="T32" fmla="*/ 8 w 16"/>
                <a:gd name="T33" fmla="*/ 36 h 36"/>
                <a:gd name="T34" fmla="*/ 10 w 16"/>
                <a:gd name="T35" fmla="*/ 34 h 36"/>
                <a:gd name="T36" fmla="*/ 10 w 16"/>
                <a:gd name="T37" fmla="*/ 32 h 36"/>
                <a:gd name="T38" fmla="*/ 16 w 16"/>
                <a:gd name="T39" fmla="*/ 24 h 36"/>
                <a:gd name="T40" fmla="*/ 10 w 16"/>
                <a:gd name="T41" fmla="*/ 16 h 36"/>
                <a:gd name="T42" fmla="*/ 10 w 16"/>
                <a:gd name="T43" fmla="*/ 8 h 36"/>
                <a:gd name="T44" fmla="*/ 12 w 16"/>
                <a:gd name="T45" fmla="*/ 12 h 36"/>
                <a:gd name="T46" fmla="*/ 4 w 16"/>
                <a:gd name="T47" fmla="*/ 12 h 36"/>
                <a:gd name="T48" fmla="*/ 6 w 16"/>
                <a:gd name="T49" fmla="*/ 8 h 36"/>
                <a:gd name="T50" fmla="*/ 6 w 16"/>
                <a:gd name="T51" fmla="*/ 15 h 36"/>
                <a:gd name="T52" fmla="*/ 4 w 16"/>
                <a:gd name="T53" fmla="*/ 12 h 36"/>
                <a:gd name="T54" fmla="*/ 12 w 16"/>
                <a:gd name="T55" fmla="*/ 24 h 36"/>
                <a:gd name="T56" fmla="*/ 10 w 16"/>
                <a:gd name="T57" fmla="*/ 27 h 36"/>
                <a:gd name="T58" fmla="*/ 10 w 16"/>
                <a:gd name="T59" fmla="*/ 20 h 36"/>
                <a:gd name="T60" fmla="*/ 12 w 16"/>
                <a:gd name="T6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" h="36">
                  <a:moveTo>
                    <a:pt x="12" y="12"/>
                  </a:moveTo>
                  <a:cubicBezTo>
                    <a:pt x="12" y="13"/>
                    <a:pt x="13" y="14"/>
                    <a:pt x="14" y="14"/>
                  </a:cubicBezTo>
                  <a:cubicBezTo>
                    <a:pt x="15" y="14"/>
                    <a:pt x="16" y="13"/>
                    <a:pt x="16" y="12"/>
                  </a:cubicBezTo>
                  <a:cubicBezTo>
                    <a:pt x="16" y="8"/>
                    <a:pt x="14" y="5"/>
                    <a:pt x="10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15"/>
                    <a:pt x="2" y="19"/>
                    <a:pt x="6" y="2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4" y="25"/>
                    <a:pt x="4" y="24"/>
                  </a:cubicBezTo>
                  <a:cubicBezTo>
                    <a:pt x="4" y="23"/>
                    <a:pt x="3" y="22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8"/>
                    <a:pt x="2" y="31"/>
                    <a:pt x="6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36"/>
                    <a:pt x="8" y="36"/>
                  </a:cubicBezTo>
                  <a:cubicBezTo>
                    <a:pt x="9" y="36"/>
                    <a:pt x="10" y="35"/>
                    <a:pt x="10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1"/>
                    <a:pt x="16" y="28"/>
                    <a:pt x="16" y="24"/>
                  </a:cubicBezTo>
                  <a:cubicBezTo>
                    <a:pt x="16" y="20"/>
                    <a:pt x="14" y="17"/>
                    <a:pt x="10" y="1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12" y="10"/>
                    <a:pt x="12" y="12"/>
                  </a:cubicBezTo>
                  <a:close/>
                  <a:moveTo>
                    <a:pt x="4" y="12"/>
                  </a:moveTo>
                  <a:cubicBezTo>
                    <a:pt x="4" y="10"/>
                    <a:pt x="5" y="9"/>
                    <a:pt x="6" y="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3"/>
                    <a:pt x="4" y="12"/>
                  </a:cubicBezTo>
                  <a:close/>
                  <a:moveTo>
                    <a:pt x="12" y="24"/>
                  </a:moveTo>
                  <a:cubicBezTo>
                    <a:pt x="12" y="25"/>
                    <a:pt x="11" y="27"/>
                    <a:pt x="10" y="27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2" y="22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171">
            <a:extLst>
              <a:ext uri="{FF2B5EF4-FFF2-40B4-BE49-F238E27FC236}">
                <a16:creationId xmlns:a16="http://schemas.microsoft.com/office/drawing/2014/main" id="{DEB6CA9E-697B-479F-8E5C-C8F592F41D7B}"/>
              </a:ext>
            </a:extLst>
          </p:cNvPr>
          <p:cNvSpPr>
            <a:spLocks noEditPoints="1"/>
          </p:cNvSpPr>
          <p:nvPr/>
        </p:nvSpPr>
        <p:spPr bwMode="auto">
          <a:xfrm>
            <a:off x="5900101" y="4534231"/>
            <a:ext cx="436039" cy="255477"/>
          </a:xfrm>
          <a:custGeom>
            <a:avLst/>
            <a:gdLst>
              <a:gd name="T0" fmla="*/ 96 w 96"/>
              <a:gd name="T1" fmla="*/ 27 h 56"/>
              <a:gd name="T2" fmla="*/ 51 w 96"/>
              <a:gd name="T3" fmla="*/ 0 h 56"/>
              <a:gd name="T4" fmla="*/ 48 w 96"/>
              <a:gd name="T5" fmla="*/ 0 h 56"/>
              <a:gd name="T6" fmla="*/ 45 w 96"/>
              <a:gd name="T7" fmla="*/ 0 h 56"/>
              <a:gd name="T8" fmla="*/ 0 w 96"/>
              <a:gd name="T9" fmla="*/ 27 h 56"/>
              <a:gd name="T10" fmla="*/ 0 w 96"/>
              <a:gd name="T11" fmla="*/ 29 h 56"/>
              <a:gd name="T12" fmla="*/ 45 w 96"/>
              <a:gd name="T13" fmla="*/ 56 h 56"/>
              <a:gd name="T14" fmla="*/ 48 w 96"/>
              <a:gd name="T15" fmla="*/ 56 h 56"/>
              <a:gd name="T16" fmla="*/ 51 w 96"/>
              <a:gd name="T17" fmla="*/ 56 h 56"/>
              <a:gd name="T18" fmla="*/ 96 w 96"/>
              <a:gd name="T19" fmla="*/ 29 h 56"/>
              <a:gd name="T20" fmla="*/ 96 w 96"/>
              <a:gd name="T21" fmla="*/ 27 h 56"/>
              <a:gd name="T22" fmla="*/ 48 w 96"/>
              <a:gd name="T23" fmla="*/ 26 h 56"/>
              <a:gd name="T24" fmla="*/ 57 w 96"/>
              <a:gd name="T25" fmla="*/ 35 h 56"/>
              <a:gd name="T26" fmla="*/ 50 w 96"/>
              <a:gd name="T27" fmla="*/ 43 h 56"/>
              <a:gd name="T28" fmla="*/ 50 w 96"/>
              <a:gd name="T29" fmla="*/ 46 h 56"/>
              <a:gd name="T30" fmla="*/ 48 w 96"/>
              <a:gd name="T31" fmla="*/ 48 h 56"/>
              <a:gd name="T32" fmla="*/ 46 w 96"/>
              <a:gd name="T33" fmla="*/ 46 h 56"/>
              <a:gd name="T34" fmla="*/ 46 w 96"/>
              <a:gd name="T35" fmla="*/ 43 h 56"/>
              <a:gd name="T36" fmla="*/ 39 w 96"/>
              <a:gd name="T37" fmla="*/ 35 h 56"/>
              <a:gd name="T38" fmla="*/ 41 w 96"/>
              <a:gd name="T39" fmla="*/ 33 h 56"/>
              <a:gd name="T40" fmla="*/ 43 w 96"/>
              <a:gd name="T41" fmla="*/ 35 h 56"/>
              <a:gd name="T42" fmla="*/ 48 w 96"/>
              <a:gd name="T43" fmla="*/ 40 h 56"/>
              <a:gd name="T44" fmla="*/ 53 w 96"/>
              <a:gd name="T45" fmla="*/ 35 h 56"/>
              <a:gd name="T46" fmla="*/ 48 w 96"/>
              <a:gd name="T47" fmla="*/ 30 h 56"/>
              <a:gd name="T48" fmla="*/ 39 w 96"/>
              <a:gd name="T49" fmla="*/ 21 h 56"/>
              <a:gd name="T50" fmla="*/ 46 w 96"/>
              <a:gd name="T51" fmla="*/ 13 h 56"/>
              <a:gd name="T52" fmla="*/ 46 w 96"/>
              <a:gd name="T53" fmla="*/ 10 h 56"/>
              <a:gd name="T54" fmla="*/ 48 w 96"/>
              <a:gd name="T55" fmla="*/ 8 h 56"/>
              <a:gd name="T56" fmla="*/ 50 w 96"/>
              <a:gd name="T57" fmla="*/ 10 h 56"/>
              <a:gd name="T58" fmla="*/ 50 w 96"/>
              <a:gd name="T59" fmla="*/ 13 h 56"/>
              <a:gd name="T60" fmla="*/ 57 w 96"/>
              <a:gd name="T61" fmla="*/ 21 h 56"/>
              <a:gd name="T62" fmla="*/ 55 w 96"/>
              <a:gd name="T63" fmla="*/ 23 h 56"/>
              <a:gd name="T64" fmla="*/ 53 w 96"/>
              <a:gd name="T65" fmla="*/ 21 h 56"/>
              <a:gd name="T66" fmla="*/ 48 w 96"/>
              <a:gd name="T67" fmla="*/ 16 h 56"/>
              <a:gd name="T68" fmla="*/ 43 w 96"/>
              <a:gd name="T69" fmla="*/ 21 h 56"/>
              <a:gd name="T70" fmla="*/ 48 w 96"/>
              <a:gd name="T71" fmla="*/ 26 h 56"/>
              <a:gd name="T72" fmla="*/ 5 w 96"/>
              <a:gd name="T73" fmla="*/ 28 h 56"/>
              <a:gd name="T74" fmla="*/ 26 w 96"/>
              <a:gd name="T75" fmla="*/ 10 h 56"/>
              <a:gd name="T76" fmla="*/ 20 w 96"/>
              <a:gd name="T77" fmla="*/ 28 h 56"/>
              <a:gd name="T78" fmla="*/ 26 w 96"/>
              <a:gd name="T79" fmla="*/ 46 h 56"/>
              <a:gd name="T80" fmla="*/ 5 w 96"/>
              <a:gd name="T81" fmla="*/ 28 h 56"/>
              <a:gd name="T82" fmla="*/ 70 w 96"/>
              <a:gd name="T83" fmla="*/ 46 h 56"/>
              <a:gd name="T84" fmla="*/ 76 w 96"/>
              <a:gd name="T85" fmla="*/ 28 h 56"/>
              <a:gd name="T86" fmla="*/ 70 w 96"/>
              <a:gd name="T87" fmla="*/ 10 h 56"/>
              <a:gd name="T88" fmla="*/ 91 w 96"/>
              <a:gd name="T89" fmla="*/ 28 h 56"/>
              <a:gd name="T90" fmla="*/ 70 w 96"/>
              <a:gd name="T91" fmla="*/ 4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56">
                <a:moveTo>
                  <a:pt x="96" y="27"/>
                </a:moveTo>
                <a:cubicBezTo>
                  <a:pt x="95" y="26"/>
                  <a:pt x="76" y="2"/>
                  <a:pt x="51" y="0"/>
                </a:cubicBezTo>
                <a:cubicBezTo>
                  <a:pt x="50" y="0"/>
                  <a:pt x="49" y="0"/>
                  <a:pt x="48" y="0"/>
                </a:cubicBezTo>
                <a:cubicBezTo>
                  <a:pt x="47" y="0"/>
                  <a:pt x="46" y="0"/>
                  <a:pt x="45" y="0"/>
                </a:cubicBezTo>
                <a:cubicBezTo>
                  <a:pt x="20" y="2"/>
                  <a:pt x="1" y="26"/>
                  <a:pt x="0" y="27"/>
                </a:cubicBezTo>
                <a:cubicBezTo>
                  <a:pt x="0" y="27"/>
                  <a:pt x="0" y="29"/>
                  <a:pt x="0" y="29"/>
                </a:cubicBezTo>
                <a:cubicBezTo>
                  <a:pt x="1" y="30"/>
                  <a:pt x="20" y="54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49" y="56"/>
                  <a:pt x="50" y="56"/>
                  <a:pt x="51" y="56"/>
                </a:cubicBezTo>
                <a:cubicBezTo>
                  <a:pt x="76" y="54"/>
                  <a:pt x="95" y="30"/>
                  <a:pt x="96" y="29"/>
                </a:cubicBezTo>
                <a:cubicBezTo>
                  <a:pt x="96" y="29"/>
                  <a:pt x="96" y="27"/>
                  <a:pt x="96" y="27"/>
                </a:cubicBezTo>
                <a:close/>
                <a:moveTo>
                  <a:pt x="48" y="26"/>
                </a:moveTo>
                <a:cubicBezTo>
                  <a:pt x="53" y="26"/>
                  <a:pt x="57" y="30"/>
                  <a:pt x="57" y="35"/>
                </a:cubicBezTo>
                <a:cubicBezTo>
                  <a:pt x="57" y="39"/>
                  <a:pt x="54" y="42"/>
                  <a:pt x="50" y="43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47"/>
                  <a:pt x="49" y="48"/>
                  <a:pt x="48" y="48"/>
                </a:cubicBezTo>
                <a:cubicBezTo>
                  <a:pt x="47" y="48"/>
                  <a:pt x="46" y="47"/>
                  <a:pt x="46" y="46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42"/>
                  <a:pt x="39" y="39"/>
                  <a:pt x="39" y="35"/>
                </a:cubicBezTo>
                <a:cubicBezTo>
                  <a:pt x="39" y="34"/>
                  <a:pt x="40" y="33"/>
                  <a:pt x="41" y="33"/>
                </a:cubicBezTo>
                <a:cubicBezTo>
                  <a:pt x="42" y="33"/>
                  <a:pt x="43" y="34"/>
                  <a:pt x="43" y="35"/>
                </a:cubicBezTo>
                <a:cubicBezTo>
                  <a:pt x="43" y="37"/>
                  <a:pt x="45" y="40"/>
                  <a:pt x="48" y="40"/>
                </a:cubicBezTo>
                <a:cubicBezTo>
                  <a:pt x="51" y="40"/>
                  <a:pt x="53" y="37"/>
                  <a:pt x="53" y="35"/>
                </a:cubicBezTo>
                <a:cubicBezTo>
                  <a:pt x="53" y="32"/>
                  <a:pt x="51" y="30"/>
                  <a:pt x="48" y="30"/>
                </a:cubicBezTo>
                <a:cubicBezTo>
                  <a:pt x="43" y="30"/>
                  <a:pt x="39" y="26"/>
                  <a:pt x="39" y="21"/>
                </a:cubicBezTo>
                <a:cubicBezTo>
                  <a:pt x="39" y="17"/>
                  <a:pt x="42" y="14"/>
                  <a:pt x="46" y="13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3"/>
                  <a:pt x="50" y="13"/>
                  <a:pt x="50" y="13"/>
                </a:cubicBezTo>
                <a:cubicBezTo>
                  <a:pt x="54" y="14"/>
                  <a:pt x="57" y="17"/>
                  <a:pt x="57" y="21"/>
                </a:cubicBezTo>
                <a:cubicBezTo>
                  <a:pt x="57" y="22"/>
                  <a:pt x="56" y="23"/>
                  <a:pt x="55" y="23"/>
                </a:cubicBezTo>
                <a:cubicBezTo>
                  <a:pt x="54" y="23"/>
                  <a:pt x="53" y="22"/>
                  <a:pt x="53" y="21"/>
                </a:cubicBezTo>
                <a:cubicBezTo>
                  <a:pt x="53" y="19"/>
                  <a:pt x="51" y="16"/>
                  <a:pt x="48" y="16"/>
                </a:cubicBezTo>
                <a:cubicBezTo>
                  <a:pt x="45" y="16"/>
                  <a:pt x="43" y="19"/>
                  <a:pt x="43" y="21"/>
                </a:cubicBezTo>
                <a:cubicBezTo>
                  <a:pt x="43" y="24"/>
                  <a:pt x="45" y="26"/>
                  <a:pt x="48" y="26"/>
                </a:cubicBezTo>
                <a:close/>
                <a:moveTo>
                  <a:pt x="5" y="28"/>
                </a:moveTo>
                <a:cubicBezTo>
                  <a:pt x="7" y="25"/>
                  <a:pt x="16" y="16"/>
                  <a:pt x="26" y="10"/>
                </a:cubicBezTo>
                <a:cubicBezTo>
                  <a:pt x="22" y="15"/>
                  <a:pt x="20" y="21"/>
                  <a:pt x="20" y="28"/>
                </a:cubicBezTo>
                <a:cubicBezTo>
                  <a:pt x="20" y="35"/>
                  <a:pt x="22" y="41"/>
                  <a:pt x="26" y="46"/>
                </a:cubicBezTo>
                <a:cubicBezTo>
                  <a:pt x="16" y="40"/>
                  <a:pt x="7" y="31"/>
                  <a:pt x="5" y="28"/>
                </a:cubicBezTo>
                <a:close/>
                <a:moveTo>
                  <a:pt x="70" y="46"/>
                </a:moveTo>
                <a:cubicBezTo>
                  <a:pt x="74" y="41"/>
                  <a:pt x="76" y="35"/>
                  <a:pt x="76" y="28"/>
                </a:cubicBezTo>
                <a:cubicBezTo>
                  <a:pt x="76" y="21"/>
                  <a:pt x="74" y="15"/>
                  <a:pt x="70" y="10"/>
                </a:cubicBezTo>
                <a:cubicBezTo>
                  <a:pt x="80" y="16"/>
                  <a:pt x="89" y="25"/>
                  <a:pt x="91" y="28"/>
                </a:cubicBezTo>
                <a:cubicBezTo>
                  <a:pt x="89" y="31"/>
                  <a:pt x="80" y="40"/>
                  <a:pt x="70" y="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2A000DD-2BA7-464A-8CE3-7CA4C6FA6F71}"/>
              </a:ext>
            </a:extLst>
          </p:cNvPr>
          <p:cNvGrpSpPr/>
          <p:nvPr/>
        </p:nvGrpSpPr>
        <p:grpSpPr>
          <a:xfrm>
            <a:off x="9352511" y="4493355"/>
            <a:ext cx="361950" cy="361950"/>
            <a:chOff x="3390900" y="2886076"/>
            <a:chExt cx="361950" cy="361950"/>
          </a:xfrm>
          <a:solidFill>
            <a:schemeClr val="bg1">
              <a:lumMod val="85000"/>
            </a:schemeClr>
          </a:solidFill>
        </p:grpSpPr>
        <p:sp>
          <p:nvSpPr>
            <p:cNvPr id="34" name="Freeform 147">
              <a:extLst>
                <a:ext uri="{FF2B5EF4-FFF2-40B4-BE49-F238E27FC236}">
                  <a16:creationId xmlns:a16="http://schemas.microsoft.com/office/drawing/2014/main" id="{B0A8C5F4-5FB8-438B-87C2-4AA20CB88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3203576"/>
              <a:ext cx="104775" cy="44450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10 h 12"/>
                <a:gd name="T4" fmla="*/ 2 w 28"/>
                <a:gd name="T5" fmla="*/ 12 h 12"/>
                <a:gd name="T6" fmla="*/ 26 w 28"/>
                <a:gd name="T7" fmla="*/ 12 h 12"/>
                <a:gd name="T8" fmla="*/ 28 w 28"/>
                <a:gd name="T9" fmla="*/ 10 h 12"/>
                <a:gd name="T10" fmla="*/ 28 w 28"/>
                <a:gd name="T11" fmla="*/ 0 h 12"/>
                <a:gd name="T12" fmla="*/ 0 w 2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1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148">
              <a:extLst>
                <a:ext uri="{FF2B5EF4-FFF2-40B4-BE49-F238E27FC236}">
                  <a16:creationId xmlns:a16="http://schemas.microsoft.com/office/drawing/2014/main" id="{AEB3088B-B6D4-4134-B3E9-8A04A96F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2981326"/>
              <a:ext cx="136525" cy="206375"/>
            </a:xfrm>
            <a:custGeom>
              <a:avLst/>
              <a:gdLst>
                <a:gd name="T0" fmla="*/ 35 w 36"/>
                <a:gd name="T1" fmla="*/ 1 h 55"/>
                <a:gd name="T2" fmla="*/ 29 w 36"/>
                <a:gd name="T3" fmla="*/ 2 h 55"/>
                <a:gd name="T4" fmla="*/ 22 w 36"/>
                <a:gd name="T5" fmla="*/ 26 h 55"/>
                <a:gd name="T6" fmla="*/ 16 w 36"/>
                <a:gd name="T7" fmla="*/ 33 h 55"/>
                <a:gd name="T8" fmla="*/ 17 w 36"/>
                <a:gd name="T9" fmla="*/ 27 h 55"/>
                <a:gd name="T10" fmla="*/ 14 w 36"/>
                <a:gd name="T11" fmla="*/ 19 h 55"/>
                <a:gd name="T12" fmla="*/ 6 w 36"/>
                <a:gd name="T13" fmla="*/ 22 h 55"/>
                <a:gd name="T14" fmla="*/ 0 w 36"/>
                <a:gd name="T15" fmla="*/ 38 h 55"/>
                <a:gd name="T16" fmla="*/ 0 w 36"/>
                <a:gd name="T17" fmla="*/ 39 h 55"/>
                <a:gd name="T18" fmla="*/ 0 w 36"/>
                <a:gd name="T19" fmla="*/ 55 h 55"/>
                <a:gd name="T20" fmla="*/ 20 w 36"/>
                <a:gd name="T21" fmla="*/ 55 h 55"/>
                <a:gd name="T22" fmla="*/ 20 w 36"/>
                <a:gd name="T23" fmla="*/ 52 h 55"/>
                <a:gd name="T24" fmla="*/ 35 w 36"/>
                <a:gd name="T25" fmla="*/ 36 h 55"/>
                <a:gd name="T26" fmla="*/ 36 w 36"/>
                <a:gd name="T27" fmla="*/ 35 h 55"/>
                <a:gd name="T28" fmla="*/ 36 w 36"/>
                <a:gd name="T29" fmla="*/ 3 h 55"/>
                <a:gd name="T30" fmla="*/ 35 w 36"/>
                <a:gd name="T31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55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3" y="49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984D3124-5B0B-4A8E-AAA5-B3622D773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2981326"/>
              <a:ext cx="136525" cy="206375"/>
            </a:xfrm>
            <a:custGeom>
              <a:avLst/>
              <a:gdLst>
                <a:gd name="T0" fmla="*/ 16 w 36"/>
                <a:gd name="T1" fmla="*/ 55 h 55"/>
                <a:gd name="T2" fmla="*/ 36 w 36"/>
                <a:gd name="T3" fmla="*/ 55 h 55"/>
                <a:gd name="T4" fmla="*/ 36 w 36"/>
                <a:gd name="T5" fmla="*/ 39 h 55"/>
                <a:gd name="T6" fmla="*/ 36 w 36"/>
                <a:gd name="T7" fmla="*/ 38 h 55"/>
                <a:gd name="T8" fmla="*/ 30 w 36"/>
                <a:gd name="T9" fmla="*/ 22 h 55"/>
                <a:gd name="T10" fmla="*/ 22 w 36"/>
                <a:gd name="T11" fmla="*/ 19 h 55"/>
                <a:gd name="T12" fmla="*/ 19 w 36"/>
                <a:gd name="T13" fmla="*/ 27 h 55"/>
                <a:gd name="T14" fmla="*/ 20 w 36"/>
                <a:gd name="T15" fmla="*/ 33 h 55"/>
                <a:gd name="T16" fmla="*/ 14 w 36"/>
                <a:gd name="T17" fmla="*/ 26 h 55"/>
                <a:gd name="T18" fmla="*/ 7 w 36"/>
                <a:gd name="T19" fmla="*/ 2 h 55"/>
                <a:gd name="T20" fmla="*/ 1 w 36"/>
                <a:gd name="T21" fmla="*/ 1 h 55"/>
                <a:gd name="T22" fmla="*/ 0 w 36"/>
                <a:gd name="T23" fmla="*/ 3 h 55"/>
                <a:gd name="T24" fmla="*/ 0 w 36"/>
                <a:gd name="T25" fmla="*/ 35 h 55"/>
                <a:gd name="T26" fmla="*/ 1 w 36"/>
                <a:gd name="T27" fmla="*/ 37 h 55"/>
                <a:gd name="T28" fmla="*/ 16 w 36"/>
                <a:gd name="T29" fmla="*/ 52 h 55"/>
                <a:gd name="T30" fmla="*/ 16 w 36"/>
                <a:gd name="T3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55">
                  <a:moveTo>
                    <a:pt x="16" y="55"/>
                  </a:moveTo>
                  <a:cubicBezTo>
                    <a:pt x="36" y="55"/>
                    <a:pt x="36" y="55"/>
                    <a:pt x="36" y="5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7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4" y="49"/>
                    <a:pt x="16" y="52"/>
                  </a:cubicBezTo>
                  <a:lnTo>
                    <a:pt x="1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4744429C-D08A-4851-A3AF-DB82415D8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6938" y="3203576"/>
              <a:ext cx="104775" cy="44450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10 h 12"/>
                <a:gd name="T4" fmla="*/ 2 w 28"/>
                <a:gd name="T5" fmla="*/ 12 h 12"/>
                <a:gd name="T6" fmla="*/ 26 w 28"/>
                <a:gd name="T7" fmla="*/ 12 h 12"/>
                <a:gd name="T8" fmla="*/ 28 w 28"/>
                <a:gd name="T9" fmla="*/ 10 h 12"/>
                <a:gd name="T10" fmla="*/ 28 w 28"/>
                <a:gd name="T11" fmla="*/ 0 h 12"/>
                <a:gd name="T12" fmla="*/ 0 w 2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1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51">
              <a:extLst>
                <a:ext uri="{FF2B5EF4-FFF2-40B4-BE49-F238E27FC236}">
                  <a16:creationId xmlns:a16="http://schemas.microsoft.com/office/drawing/2014/main" id="{1F1855D8-AB38-4EDB-B64C-319C40AFE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388" y="2943226"/>
              <a:ext cx="82550" cy="134938"/>
            </a:xfrm>
            <a:custGeom>
              <a:avLst/>
              <a:gdLst>
                <a:gd name="T0" fmla="*/ 22 w 22"/>
                <a:gd name="T1" fmla="*/ 12 h 36"/>
                <a:gd name="T2" fmla="*/ 0 w 22"/>
                <a:gd name="T3" fmla="*/ 0 h 36"/>
                <a:gd name="T4" fmla="*/ 0 w 22"/>
                <a:gd name="T5" fmla="*/ 23 h 36"/>
                <a:gd name="T6" fmla="*/ 1 w 22"/>
                <a:gd name="T7" fmla="*/ 25 h 36"/>
                <a:gd name="T8" fmla="*/ 22 w 22"/>
                <a:gd name="T9" fmla="*/ 36 h 36"/>
                <a:gd name="T10" fmla="*/ 22 w 22"/>
                <a:gd name="T1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6">
                  <a:moveTo>
                    <a:pt x="22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52">
              <a:extLst>
                <a:ext uri="{FF2B5EF4-FFF2-40B4-BE49-F238E27FC236}">
                  <a16:creationId xmlns:a16="http://schemas.microsoft.com/office/drawing/2014/main" id="{8E0FF4FF-801B-4CB4-A675-40426A318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5" y="2886076"/>
              <a:ext cx="165100" cy="90488"/>
            </a:xfrm>
            <a:custGeom>
              <a:avLst/>
              <a:gdLst>
                <a:gd name="T0" fmla="*/ 22 w 44"/>
                <a:gd name="T1" fmla="*/ 24 h 24"/>
                <a:gd name="T2" fmla="*/ 44 w 44"/>
                <a:gd name="T3" fmla="*/ 12 h 24"/>
                <a:gd name="T4" fmla="*/ 23 w 44"/>
                <a:gd name="T5" fmla="*/ 0 h 24"/>
                <a:gd name="T6" fmla="*/ 21 w 44"/>
                <a:gd name="T7" fmla="*/ 0 h 24"/>
                <a:gd name="T8" fmla="*/ 0 w 44"/>
                <a:gd name="T9" fmla="*/ 12 h 24"/>
                <a:gd name="T10" fmla="*/ 22 w 44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4">
                  <a:moveTo>
                    <a:pt x="22" y="24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53">
              <a:extLst>
                <a:ext uri="{FF2B5EF4-FFF2-40B4-BE49-F238E27FC236}">
                  <a16:creationId xmlns:a16="http://schemas.microsoft.com/office/drawing/2014/main" id="{DE653D79-87AF-435B-A7EE-929002155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813" y="2943226"/>
              <a:ext cx="82550" cy="134938"/>
            </a:xfrm>
            <a:custGeom>
              <a:avLst/>
              <a:gdLst>
                <a:gd name="T0" fmla="*/ 0 w 22"/>
                <a:gd name="T1" fmla="*/ 12 h 36"/>
                <a:gd name="T2" fmla="*/ 0 w 22"/>
                <a:gd name="T3" fmla="*/ 36 h 36"/>
                <a:gd name="T4" fmla="*/ 21 w 22"/>
                <a:gd name="T5" fmla="*/ 25 h 36"/>
                <a:gd name="T6" fmla="*/ 22 w 22"/>
                <a:gd name="T7" fmla="*/ 23 h 36"/>
                <a:gd name="T8" fmla="*/ 22 w 22"/>
                <a:gd name="T9" fmla="*/ 0 h 36"/>
                <a:gd name="T10" fmla="*/ 0 w 22"/>
                <a:gd name="T1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6">
                  <a:moveTo>
                    <a:pt x="0" y="12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1" name="Group 21"/>
          <p:cNvSpPr txBox="1"/>
          <p:nvPr/>
        </p:nvSpPr>
        <p:spPr>
          <a:xfrm>
            <a:off x="3809996" y="4049477"/>
            <a:ext cx="457200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수집한 데이터의 독립 변수와 영화 평점의 상관계수를 구하고 이를 활용하여 영화 평점 예측을 할 수 있는지 알기 위해 회귀분석을 진행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roup 23"/>
          <p:cNvSpPr/>
          <p:nvPr/>
        </p:nvSpPr>
        <p:spPr>
          <a:xfrm>
            <a:off x="4867136" y="3672473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8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평점 상관관계 분석</a:t>
            </a:r>
            <a:endParaRPr lang="en-US" altLang="zh-CN" sz="18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4198329" y="3193105"/>
            <a:ext cx="3795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기반 데이터 분석</a:t>
            </a:r>
            <a:endParaRPr lang="zh-CN" altLang="en-US" sz="2800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4256260" y="2269775"/>
            <a:ext cx="361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 분석</a:t>
            </a:r>
            <a:endParaRPr lang="en-US" altLang="zh-CN" sz="5400" dirty="0">
              <a:solidFill>
                <a:srgbClr val="DE4B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Group 27"/>
          <p:cNvCxnSpPr/>
          <p:nvPr/>
        </p:nvCxnSpPr>
        <p:spPr>
          <a:xfrm>
            <a:off x="5968738" y="317522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C629CA-7298-4420-80C7-C6D79A63F175}"/>
              </a:ext>
            </a:extLst>
          </p:cNvPr>
          <p:cNvSpPr/>
          <p:nvPr/>
        </p:nvSpPr>
        <p:spPr>
          <a:xfrm>
            <a:off x="439947" y="881283"/>
            <a:ext cx="11360166" cy="5673370"/>
          </a:xfrm>
          <a:prstGeom prst="roundRect">
            <a:avLst>
              <a:gd name="adj" fmla="val 2526"/>
            </a:avLst>
          </a:prstGeom>
          <a:solidFill>
            <a:schemeClr val="bg1"/>
          </a:solidFill>
          <a:ln w="6350">
            <a:solidFill>
              <a:srgbClr val="DE4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554653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1380826"/>
            <a:ext cx="1977524" cy="1406752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5" y="1425671"/>
            <a:ext cx="1977524" cy="1406752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7" y="4041429"/>
            <a:ext cx="2300219" cy="1749859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25" y="1455637"/>
            <a:ext cx="3842048" cy="1771923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24" y="1127322"/>
            <a:ext cx="2656296" cy="694456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24" y="1927844"/>
            <a:ext cx="2661931" cy="659795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24" y="2730774"/>
            <a:ext cx="2656296" cy="69822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89917" y="1101289"/>
            <a:ext cx="327375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200" dirty="0"/>
              <a:t> </a:t>
            </a:r>
            <a:r>
              <a:rPr lang="ko-KR" altLang="en-US" sz="1200" dirty="0"/>
              <a:t>작품당 관객수 </a:t>
            </a:r>
            <a:r>
              <a:rPr lang="ko-KR" altLang="en-US" sz="1200"/>
              <a:t>평균 </a:t>
            </a:r>
            <a:r>
              <a:rPr lang="en-US" altLang="ko-KR" sz="1200" dirty="0"/>
              <a:t>top 3 </a:t>
            </a:r>
            <a:r>
              <a:rPr lang="ko-KR" altLang="en-US" sz="1200" dirty="0"/>
              <a:t>감독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7416" y="1101289"/>
            <a:ext cx="3983359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 연도별 누적 관람객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작품 수 그래프</a:t>
            </a:r>
          </a:p>
        </p:txBody>
      </p:sp>
      <p:pic>
        <p:nvPicPr>
          <p:cNvPr id="45" name="그림 44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894732"/>
            <a:ext cx="3743690" cy="254133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24840" y="3663415"/>
            <a:ext cx="3983359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200" dirty="0"/>
              <a:t>한국내 흥행 장르 비율</a:t>
            </a:r>
          </a:p>
        </p:txBody>
      </p:sp>
      <p:pic>
        <p:nvPicPr>
          <p:cNvPr id="47" name="그림 46" descr="화면 캡처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98" y="4072015"/>
            <a:ext cx="2465118" cy="17587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589918" y="3663414"/>
            <a:ext cx="4839418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1200" dirty="0"/>
              <a:t> </a:t>
            </a:r>
            <a:r>
              <a:rPr lang="ko-KR" altLang="en-US" sz="1200" dirty="0"/>
              <a:t>계절에 따른 관객수와 작품 수</a:t>
            </a:r>
          </a:p>
        </p:txBody>
      </p:sp>
      <p:sp>
        <p:nvSpPr>
          <p:cNvPr id="22" name="TextBox 76">
            <a:extLst>
              <a:ext uri="{FF2B5EF4-FFF2-40B4-BE49-F238E27FC236}">
                <a16:creationId xmlns:a16="http://schemas.microsoft.com/office/drawing/2014/main" id="{A214545F-1D51-43B9-B4EC-9E31E45C0A61}"/>
              </a:ext>
            </a:extLst>
          </p:cNvPr>
          <p:cNvSpPr txBox="1"/>
          <p:nvPr/>
        </p:nvSpPr>
        <p:spPr>
          <a:xfrm>
            <a:off x="5339849" y="19289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상관도 분석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3" name="Group 14">
            <a:extLst>
              <a:ext uri="{FF2B5EF4-FFF2-40B4-BE49-F238E27FC236}">
                <a16:creationId xmlns:a16="http://schemas.microsoft.com/office/drawing/2014/main" id="{943CDC19-B6DF-4DEF-A296-3706750DFD9E}"/>
              </a:ext>
            </a:extLst>
          </p:cNvPr>
          <p:cNvSpPr txBox="1"/>
          <p:nvPr/>
        </p:nvSpPr>
        <p:spPr>
          <a:xfrm>
            <a:off x="4498003" y="538662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상관도에 따른 시각화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6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6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roup 10"/>
          <p:cNvCxnSpPr/>
          <p:nvPr/>
        </p:nvCxnSpPr>
        <p:spPr>
          <a:xfrm>
            <a:off x="2214880" y="2174240"/>
            <a:ext cx="0" cy="1188720"/>
          </a:xfrm>
          <a:prstGeom prst="line">
            <a:avLst/>
          </a:prstGeom>
          <a:ln w="31750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roup 105"/>
          <p:cNvCxnSpPr/>
          <p:nvPr/>
        </p:nvCxnSpPr>
        <p:spPr>
          <a:xfrm flipH="1">
            <a:off x="2214880" y="3342640"/>
            <a:ext cx="8382000" cy="0"/>
          </a:xfrm>
          <a:prstGeom prst="line">
            <a:avLst/>
          </a:prstGeom>
          <a:ln w="31750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roup 106"/>
          <p:cNvSpPr/>
          <p:nvPr/>
        </p:nvSpPr>
        <p:spPr>
          <a:xfrm flipV="1">
            <a:off x="149412" y="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8" name="Text Box 3"/>
          <p:cNvSpPr>
            <a:spLocks noChangeArrowheads="1"/>
          </p:cNvSpPr>
          <p:nvPr/>
        </p:nvSpPr>
        <p:spPr bwMode="auto">
          <a:xfrm>
            <a:off x="1473331" y="455335"/>
            <a:ext cx="148309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INDEX</a:t>
            </a:r>
            <a:endParaRPr lang="zh-CN" altLang="en-US" sz="3600" b="1" dirty="0">
              <a:solidFill>
                <a:schemeClr val="bg1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09" name="Group 108"/>
          <p:cNvSpPr/>
          <p:nvPr/>
        </p:nvSpPr>
        <p:spPr>
          <a:xfrm>
            <a:off x="2669307" y="3247557"/>
            <a:ext cx="304800" cy="304800"/>
          </a:xfrm>
          <a:prstGeom prst="ellipse">
            <a:avLst/>
          </a:prstGeom>
          <a:solidFill>
            <a:srgbClr val="5A5A5A"/>
          </a:solidFill>
          <a:ln w="254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12" name="TextBox 76"/>
          <p:cNvSpPr txBox="1"/>
          <p:nvPr/>
        </p:nvSpPr>
        <p:spPr>
          <a:xfrm>
            <a:off x="2213468" y="2457681"/>
            <a:ext cx="11346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zh-CN" altLang="en-US" sz="4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14" name="Group 113"/>
          <p:cNvSpPr/>
          <p:nvPr/>
        </p:nvSpPr>
        <p:spPr>
          <a:xfrm>
            <a:off x="4521371" y="3210560"/>
            <a:ext cx="304800" cy="304800"/>
          </a:xfrm>
          <a:prstGeom prst="ellipse">
            <a:avLst/>
          </a:prstGeom>
          <a:solidFill>
            <a:srgbClr val="5A5A5A"/>
          </a:solidFill>
          <a:ln w="254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18" name="TextBox 76"/>
          <p:cNvSpPr txBox="1"/>
          <p:nvPr/>
        </p:nvSpPr>
        <p:spPr>
          <a:xfrm>
            <a:off x="4047348" y="2457681"/>
            <a:ext cx="11346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zh-CN" altLang="en-US" sz="4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22" name="Group 121"/>
          <p:cNvSpPr/>
          <p:nvPr/>
        </p:nvSpPr>
        <p:spPr>
          <a:xfrm>
            <a:off x="6320293" y="3190240"/>
            <a:ext cx="304800" cy="304800"/>
          </a:xfrm>
          <a:prstGeom prst="ellipse">
            <a:avLst/>
          </a:prstGeom>
          <a:solidFill>
            <a:srgbClr val="5A5A5A"/>
          </a:solidFill>
          <a:ln w="254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24" name="TextBox 76"/>
          <p:cNvSpPr txBox="1"/>
          <p:nvPr/>
        </p:nvSpPr>
        <p:spPr>
          <a:xfrm>
            <a:off x="5881228" y="2457681"/>
            <a:ext cx="11346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zh-CN" altLang="en-US" sz="4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28" name="Group 127"/>
          <p:cNvSpPr/>
          <p:nvPr/>
        </p:nvSpPr>
        <p:spPr>
          <a:xfrm>
            <a:off x="8154173" y="3190240"/>
            <a:ext cx="304800" cy="304800"/>
          </a:xfrm>
          <a:prstGeom prst="ellipse">
            <a:avLst/>
          </a:prstGeom>
          <a:solidFill>
            <a:srgbClr val="5A5A5A"/>
          </a:solidFill>
          <a:ln w="254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0" name="TextBox 76"/>
          <p:cNvSpPr txBox="1"/>
          <p:nvPr/>
        </p:nvSpPr>
        <p:spPr>
          <a:xfrm>
            <a:off x="7715108" y="2457681"/>
            <a:ext cx="11346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zh-CN" altLang="en-US" sz="4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38" name="Group 137"/>
          <p:cNvSpPr/>
          <p:nvPr/>
        </p:nvSpPr>
        <p:spPr>
          <a:xfrm>
            <a:off x="10198698" y="5799059"/>
            <a:ext cx="1993302" cy="1058942"/>
          </a:xfrm>
          <a:custGeom>
            <a:avLst/>
            <a:gdLst>
              <a:gd name="connsiteX0" fmla="*/ 996651 w 1993302"/>
              <a:gd name="connsiteY0" fmla="*/ 0 h 1058942"/>
              <a:gd name="connsiteX1" fmla="*/ 1993302 w 1993302"/>
              <a:gd name="connsiteY1" fmla="*/ 1058942 h 1058942"/>
              <a:gd name="connsiteX2" fmla="*/ 1448801 w 1993302"/>
              <a:gd name="connsiteY2" fmla="*/ 1058942 h 1058942"/>
              <a:gd name="connsiteX3" fmla="*/ 996651 w 1993302"/>
              <a:gd name="connsiteY3" fmla="*/ 578532 h 1058942"/>
              <a:gd name="connsiteX4" fmla="*/ 544501 w 1993302"/>
              <a:gd name="connsiteY4" fmla="*/ 1058942 h 1058942"/>
              <a:gd name="connsiteX5" fmla="*/ 0 w 1993302"/>
              <a:gd name="connsiteY5" fmla="*/ 1058942 h 1058942"/>
              <a:gd name="connsiteX6" fmla="*/ 996651 w 1993302"/>
              <a:gd name="connsiteY6" fmla="*/ 0 h 105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302" h="1058942">
                <a:moveTo>
                  <a:pt x="996651" y="0"/>
                </a:moveTo>
                <a:lnTo>
                  <a:pt x="1993302" y="1058942"/>
                </a:lnTo>
                <a:lnTo>
                  <a:pt x="1448801" y="1058942"/>
                </a:lnTo>
                <a:lnTo>
                  <a:pt x="996651" y="578532"/>
                </a:lnTo>
                <a:lnTo>
                  <a:pt x="544501" y="1058942"/>
                </a:lnTo>
                <a:lnTo>
                  <a:pt x="0" y="1058942"/>
                </a:lnTo>
                <a:lnTo>
                  <a:pt x="996651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8EC7C8E2-BECF-4ADD-9F54-AC37571DBDBA}"/>
              </a:ext>
            </a:extLst>
          </p:cNvPr>
          <p:cNvSpPr txBox="1"/>
          <p:nvPr/>
        </p:nvSpPr>
        <p:spPr>
          <a:xfrm>
            <a:off x="2566406" y="3590899"/>
            <a:ext cx="477054" cy="2667259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ko-KR" altLang="en-US" sz="1900" b="1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프로젝트 배경</a:t>
            </a:r>
            <a:endParaRPr lang="zh-CN" altLang="en-US" sz="1900" b="1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1232768D-6B64-47A8-B75B-BB66A2F7E788}"/>
              </a:ext>
            </a:extLst>
          </p:cNvPr>
          <p:cNvSpPr txBox="1"/>
          <p:nvPr/>
        </p:nvSpPr>
        <p:spPr>
          <a:xfrm>
            <a:off x="4384897" y="3590899"/>
            <a:ext cx="492443" cy="1964080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ko-KR" altLang="en-US" sz="2000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방법</a:t>
            </a:r>
            <a:endParaRPr lang="zh-CN" altLang="en-US" sz="1900" b="1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9" name="TextBox 76">
            <a:extLst>
              <a:ext uri="{FF2B5EF4-FFF2-40B4-BE49-F238E27FC236}">
                <a16:creationId xmlns:a16="http://schemas.microsoft.com/office/drawing/2014/main" id="{1F77F292-43BE-44FA-BBE2-BEEB9D38E633}"/>
              </a:ext>
            </a:extLst>
          </p:cNvPr>
          <p:cNvSpPr txBox="1"/>
          <p:nvPr/>
        </p:nvSpPr>
        <p:spPr>
          <a:xfrm>
            <a:off x="6234166" y="3556166"/>
            <a:ext cx="477054" cy="2210245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ko-KR" altLang="en-US" sz="1900" b="1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수행절차 및 방법</a:t>
            </a:r>
            <a:endParaRPr lang="zh-CN" altLang="en-US" sz="1900" b="1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30" name="TextBox 76">
            <a:extLst>
              <a:ext uri="{FF2B5EF4-FFF2-40B4-BE49-F238E27FC236}">
                <a16:creationId xmlns:a16="http://schemas.microsoft.com/office/drawing/2014/main" id="{67E1DB6F-527A-490C-880F-B7001E4FD1F9}"/>
              </a:ext>
            </a:extLst>
          </p:cNvPr>
          <p:cNvSpPr txBox="1"/>
          <p:nvPr/>
        </p:nvSpPr>
        <p:spPr>
          <a:xfrm>
            <a:off x="8068046" y="3556165"/>
            <a:ext cx="477054" cy="233072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ko-KR" altLang="en-US" sz="1900" b="1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결론 및 향후 과제</a:t>
            </a:r>
            <a:endParaRPr lang="zh-CN" altLang="en-US" sz="1900" b="1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31" name="TextBox 76">
            <a:extLst>
              <a:ext uri="{FF2B5EF4-FFF2-40B4-BE49-F238E27FC236}">
                <a16:creationId xmlns:a16="http://schemas.microsoft.com/office/drawing/2014/main" id="{CAD745A0-5BF2-4006-9115-619E132D25A6}"/>
              </a:ext>
            </a:extLst>
          </p:cNvPr>
          <p:cNvSpPr txBox="1"/>
          <p:nvPr/>
        </p:nvSpPr>
        <p:spPr>
          <a:xfrm>
            <a:off x="9721644" y="3552357"/>
            <a:ext cx="477054" cy="2330727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ko-KR" altLang="en-US" sz="19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느낀점</a:t>
            </a:r>
            <a:endParaRPr lang="zh-CN" altLang="en-US" sz="1900" b="1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32" name="Group 127">
            <a:extLst>
              <a:ext uri="{FF2B5EF4-FFF2-40B4-BE49-F238E27FC236}">
                <a16:creationId xmlns:a16="http://schemas.microsoft.com/office/drawing/2014/main" id="{277255DE-E245-4C50-81BF-982F4E65596E}"/>
              </a:ext>
            </a:extLst>
          </p:cNvPr>
          <p:cNvSpPr/>
          <p:nvPr/>
        </p:nvSpPr>
        <p:spPr>
          <a:xfrm>
            <a:off x="9800590" y="3165567"/>
            <a:ext cx="304800" cy="304800"/>
          </a:xfrm>
          <a:prstGeom prst="ellipse">
            <a:avLst/>
          </a:prstGeom>
          <a:solidFill>
            <a:srgbClr val="5A5A5A"/>
          </a:solidFill>
          <a:ln w="254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33" name="TextBox 76">
            <a:extLst>
              <a:ext uri="{FF2B5EF4-FFF2-40B4-BE49-F238E27FC236}">
                <a16:creationId xmlns:a16="http://schemas.microsoft.com/office/drawing/2014/main" id="{780F8495-7114-41D5-AADA-94179D21B43C}"/>
              </a:ext>
            </a:extLst>
          </p:cNvPr>
          <p:cNvSpPr txBox="1"/>
          <p:nvPr/>
        </p:nvSpPr>
        <p:spPr>
          <a:xfrm>
            <a:off x="9392867" y="2457681"/>
            <a:ext cx="11346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zh-CN" altLang="en-US" sz="4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BC629CA-7298-4420-80C7-C6D79A63F175}"/>
              </a:ext>
            </a:extLst>
          </p:cNvPr>
          <p:cNvSpPr/>
          <p:nvPr/>
        </p:nvSpPr>
        <p:spPr>
          <a:xfrm>
            <a:off x="425360" y="847625"/>
            <a:ext cx="11360166" cy="5673370"/>
          </a:xfrm>
          <a:prstGeom prst="roundRect">
            <a:avLst>
              <a:gd name="adj" fmla="val 2526"/>
            </a:avLst>
          </a:prstGeom>
          <a:solidFill>
            <a:schemeClr val="bg1"/>
          </a:solidFill>
          <a:ln w="6350">
            <a:solidFill>
              <a:srgbClr val="DE4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554653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22" name="TextBox 76">
            <a:extLst>
              <a:ext uri="{FF2B5EF4-FFF2-40B4-BE49-F238E27FC236}">
                <a16:creationId xmlns:a16="http://schemas.microsoft.com/office/drawing/2014/main" id="{A214545F-1D51-43B9-B4EC-9E31E45C0A61}"/>
              </a:ext>
            </a:extLst>
          </p:cNvPr>
          <p:cNvSpPr txBox="1"/>
          <p:nvPr/>
        </p:nvSpPr>
        <p:spPr>
          <a:xfrm>
            <a:off x="5339849" y="19289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상관도 분석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3" name="Group 14">
            <a:extLst>
              <a:ext uri="{FF2B5EF4-FFF2-40B4-BE49-F238E27FC236}">
                <a16:creationId xmlns:a16="http://schemas.microsoft.com/office/drawing/2014/main" id="{943CDC19-B6DF-4DEF-A296-3706750DFD9E}"/>
              </a:ext>
            </a:extLst>
          </p:cNvPr>
          <p:cNvSpPr txBox="1"/>
          <p:nvPr/>
        </p:nvSpPr>
        <p:spPr>
          <a:xfrm>
            <a:off x="4498003" y="538662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상관도에 따른 시각화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 descr="화면 캡처">
            <a:extLst>
              <a:ext uri="{FF2B5EF4-FFF2-40B4-BE49-F238E27FC236}">
                <a16:creationId xmlns:a16="http://schemas.microsoft.com/office/drawing/2014/main" id="{725FA4DF-BD4C-41C8-97AF-EF4EC40F9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>
          <a:xfrm>
            <a:off x="872266" y="2725182"/>
            <a:ext cx="2096399" cy="1677695"/>
          </a:xfrm>
          <a:prstGeom prst="rect">
            <a:avLst/>
          </a:prstGeom>
        </p:spPr>
      </p:pic>
      <p:pic>
        <p:nvPicPr>
          <p:cNvPr id="25" name="그림 24" descr="화면 캡처">
            <a:extLst>
              <a:ext uri="{FF2B5EF4-FFF2-40B4-BE49-F238E27FC236}">
                <a16:creationId xmlns:a16="http://schemas.microsoft.com/office/drawing/2014/main" id="{B67E4CA3-D2A0-43F7-9032-48C79393A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4"/>
          <a:stretch/>
        </p:blipFill>
        <p:spPr>
          <a:xfrm>
            <a:off x="766755" y="4810368"/>
            <a:ext cx="2096399" cy="1603192"/>
          </a:xfrm>
          <a:prstGeom prst="rect">
            <a:avLst/>
          </a:prstGeom>
        </p:spPr>
      </p:pic>
      <p:pic>
        <p:nvPicPr>
          <p:cNvPr id="26" name="그림 25" descr="화면 캡처">
            <a:extLst>
              <a:ext uri="{FF2B5EF4-FFF2-40B4-BE49-F238E27FC236}">
                <a16:creationId xmlns:a16="http://schemas.microsoft.com/office/drawing/2014/main" id="{FF1A0D87-20EE-43F8-8CB8-6169A0E51E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8"/>
          <a:stretch/>
        </p:blipFill>
        <p:spPr>
          <a:xfrm>
            <a:off x="3825758" y="2689082"/>
            <a:ext cx="2096399" cy="1677695"/>
          </a:xfrm>
          <a:prstGeom prst="rect">
            <a:avLst/>
          </a:prstGeom>
        </p:spPr>
      </p:pic>
      <p:pic>
        <p:nvPicPr>
          <p:cNvPr id="27" name="그림 26" descr="화면 캡처">
            <a:extLst>
              <a:ext uri="{FF2B5EF4-FFF2-40B4-BE49-F238E27FC236}">
                <a16:creationId xmlns:a16="http://schemas.microsoft.com/office/drawing/2014/main" id="{24FDB054-5CCA-444A-AC48-0D4F1BDD03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8"/>
          <a:stretch/>
        </p:blipFill>
        <p:spPr>
          <a:xfrm>
            <a:off x="3825758" y="4810368"/>
            <a:ext cx="2096399" cy="1632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BF565E-38F3-4C1F-A16F-4197323A1302}"/>
              </a:ext>
            </a:extLst>
          </p:cNvPr>
          <p:cNvSpPr txBox="1"/>
          <p:nvPr/>
        </p:nvSpPr>
        <p:spPr>
          <a:xfrm>
            <a:off x="1519890" y="2447764"/>
            <a:ext cx="97155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000" b="1">
                <a:solidFill>
                  <a:schemeClr val="accent4">
                    <a:lumMod val="50000"/>
                  </a:schemeClr>
                </a:solidFill>
              </a:rPr>
              <a:t>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F1D2-4033-43FB-A2D3-23AD02CBA3E8}"/>
              </a:ext>
            </a:extLst>
          </p:cNvPr>
          <p:cNvSpPr txBox="1"/>
          <p:nvPr/>
        </p:nvSpPr>
        <p:spPr>
          <a:xfrm>
            <a:off x="1519890" y="4596234"/>
            <a:ext cx="97155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000" b="1" dirty="0"/>
              <a:t>여름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9ECA8A-3524-4332-89B4-A97475AAF191}"/>
              </a:ext>
            </a:extLst>
          </p:cNvPr>
          <p:cNvSpPr txBox="1"/>
          <p:nvPr/>
        </p:nvSpPr>
        <p:spPr>
          <a:xfrm>
            <a:off x="4326368" y="2433382"/>
            <a:ext cx="97155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000" b="1" dirty="0"/>
              <a:t>가을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776B7-14EF-46D2-865B-BFD1B9E572C5}"/>
              </a:ext>
            </a:extLst>
          </p:cNvPr>
          <p:cNvSpPr txBox="1"/>
          <p:nvPr/>
        </p:nvSpPr>
        <p:spPr>
          <a:xfrm>
            <a:off x="4326368" y="4589286"/>
            <a:ext cx="971550" cy="246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accent4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ko-KR" altLang="en-US" sz="1000" b="1" dirty="0"/>
              <a:t>겨울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3A8A87-5AD9-4B15-AFCE-BFD58A007427}"/>
              </a:ext>
            </a:extLst>
          </p:cNvPr>
          <p:cNvSpPr txBox="1"/>
          <p:nvPr/>
        </p:nvSpPr>
        <p:spPr>
          <a:xfrm>
            <a:off x="830739" y="1305223"/>
            <a:ext cx="52747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0.9%(10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1.8%(21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1.3%(13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작품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겨울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0.9%(12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작품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80EC4C-6759-4C91-81EE-250D578840E7}"/>
              </a:ext>
            </a:extLst>
          </p:cNvPr>
          <p:cNvSpPr/>
          <p:nvPr/>
        </p:nvSpPr>
        <p:spPr>
          <a:xfrm>
            <a:off x="963584" y="1128105"/>
            <a:ext cx="513241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장르별 공포장르의 비율</a:t>
            </a:r>
          </a:p>
        </p:txBody>
      </p:sp>
      <p:pic>
        <p:nvPicPr>
          <p:cNvPr id="34" name="그림 33" descr="화면 캡처">
            <a:extLst>
              <a:ext uri="{FF2B5EF4-FFF2-40B4-BE49-F238E27FC236}">
                <a16:creationId xmlns:a16="http://schemas.microsoft.com/office/drawing/2014/main" id="{8615DBD6-2EF3-4D36-B1FF-D9A2E8792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68" y="1171623"/>
            <a:ext cx="5113020" cy="1968806"/>
          </a:xfrm>
          <a:prstGeom prst="rect">
            <a:avLst/>
          </a:prstGeom>
        </p:spPr>
      </p:pic>
      <p:pic>
        <p:nvPicPr>
          <p:cNvPr id="35" name="그림 34" descr="화면 캡처">
            <a:extLst>
              <a:ext uri="{FF2B5EF4-FFF2-40B4-BE49-F238E27FC236}">
                <a16:creationId xmlns:a16="http://schemas.microsoft.com/office/drawing/2014/main" id="{D14288E1-54C7-4017-9258-B4881A03C5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69" y="3255625"/>
            <a:ext cx="5113020" cy="414569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6F3ED17-8868-4C79-BFA8-90B0C464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761" y="4810368"/>
            <a:ext cx="2403272" cy="171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그림 37" descr="화면 캡처">
            <a:extLst>
              <a:ext uri="{FF2B5EF4-FFF2-40B4-BE49-F238E27FC236}">
                <a16:creationId xmlns:a16="http://schemas.microsoft.com/office/drawing/2014/main" id="{1DB3E8FA-9AC7-467B-BFDB-BE29A56BD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05" y="4424996"/>
            <a:ext cx="1006231" cy="709709"/>
          </a:xfrm>
          <a:prstGeom prst="rect">
            <a:avLst/>
          </a:prstGeom>
        </p:spPr>
      </p:pic>
      <p:pic>
        <p:nvPicPr>
          <p:cNvPr id="39" name="그림 38" descr="화면 캡처">
            <a:extLst>
              <a:ext uri="{FF2B5EF4-FFF2-40B4-BE49-F238E27FC236}">
                <a16:creationId xmlns:a16="http://schemas.microsoft.com/office/drawing/2014/main" id="{8AB6CDA6-B0CF-4F58-81D9-BE3EC99E6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05" y="3684310"/>
            <a:ext cx="1006231" cy="6884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A07F796-8270-4785-B3F3-3505C041EFB6}"/>
              </a:ext>
            </a:extLst>
          </p:cNvPr>
          <p:cNvSpPr txBox="1"/>
          <p:nvPr/>
        </p:nvSpPr>
        <p:spPr>
          <a:xfrm>
            <a:off x="6633318" y="4049770"/>
            <a:ext cx="376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네이버랭킹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2000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 기준 평점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8.15//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공포영화랭킹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위부터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네이버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전체 랭킹에 들지 못함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아래쪽 화살표 49">
            <a:extLst>
              <a:ext uri="{FF2B5EF4-FFF2-40B4-BE49-F238E27FC236}">
                <a16:creationId xmlns:a16="http://schemas.microsoft.com/office/drawing/2014/main" id="{70C8E697-40DF-42BF-AE7C-EDD02A7590E0}"/>
              </a:ext>
            </a:extLst>
          </p:cNvPr>
          <p:cNvSpPr/>
          <p:nvPr/>
        </p:nvSpPr>
        <p:spPr>
          <a:xfrm>
            <a:off x="8442729" y="3484332"/>
            <a:ext cx="742950" cy="429286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6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339851" y="138085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상관도 분석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기반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9">
            <a:extLst>
              <a:ext uri="{FF2B5EF4-FFF2-40B4-BE49-F238E27FC236}">
                <a16:creationId xmlns:a16="http://schemas.microsoft.com/office/drawing/2014/main" id="{6269DFA2-3EC5-4ED6-BE21-762EFC49ECA8}"/>
              </a:ext>
            </a:extLst>
          </p:cNvPr>
          <p:cNvSpPr txBox="1"/>
          <p:nvPr/>
        </p:nvSpPr>
        <p:spPr>
          <a:xfrm>
            <a:off x="1249680" y="1267606"/>
            <a:ext cx="6751692" cy="119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스토리가 유사한 영화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평균 평점 생성</a:t>
            </a:r>
          </a:p>
          <a:p>
            <a:pPr marL="171450" indent="-171450" algn="just" latinLnBrk="0">
              <a:lnSpc>
                <a:spcPct val="130000"/>
              </a:lnSpc>
              <a:buFontTx/>
              <a:buChar char="-"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스토리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컬럼의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코사인 유사도가 높은 영화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 영화의 평점 평균을 계산하여 유사한 영화 평점 보다 더 좋은 영화 였다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것을 확인 할 수 있습니다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00BB47-A1E3-4AB5-87D9-7991576D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64" y="4231434"/>
            <a:ext cx="8875552" cy="1211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F3B72F-82C6-4F39-9D1C-BC13223A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64" y="2548970"/>
            <a:ext cx="6828639" cy="107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D08BBD-CD17-41E2-BA72-E97FD281392C}"/>
              </a:ext>
            </a:extLst>
          </p:cNvPr>
          <p:cNvGrpSpPr/>
          <p:nvPr/>
        </p:nvGrpSpPr>
        <p:grpSpPr>
          <a:xfrm>
            <a:off x="6420470" y="3728460"/>
            <a:ext cx="296226" cy="402234"/>
            <a:chOff x="6055842" y="3684316"/>
            <a:chExt cx="296226" cy="402234"/>
          </a:xfrm>
        </p:grpSpPr>
        <p:sp>
          <p:nvSpPr>
            <p:cNvPr id="19" name="MH_Other_2">
              <a:extLst>
                <a:ext uri="{FF2B5EF4-FFF2-40B4-BE49-F238E27FC236}">
                  <a16:creationId xmlns:a16="http://schemas.microsoft.com/office/drawing/2014/main" id="{30751DD4-EF0E-4497-9315-CD4DC5C3E4F7}"/>
                </a:ext>
              </a:extLst>
            </p:cNvPr>
            <p:cNvSpPr/>
            <p:nvPr/>
          </p:nvSpPr>
          <p:spPr>
            <a:xfrm rot="16200000" flipH="1">
              <a:off x="6094579" y="3829061"/>
              <a:ext cx="218752" cy="296226"/>
            </a:xfrm>
            <a:prstGeom prst="chevron">
              <a:avLst/>
            </a:prstGeom>
            <a:solidFill>
              <a:srgbClr val="5A5A5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2F5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MH_Other_2">
              <a:extLst>
                <a:ext uri="{FF2B5EF4-FFF2-40B4-BE49-F238E27FC236}">
                  <a16:creationId xmlns:a16="http://schemas.microsoft.com/office/drawing/2014/main" id="{517E2094-5FE5-41C3-B107-204E87466F83}"/>
                </a:ext>
              </a:extLst>
            </p:cNvPr>
            <p:cNvSpPr/>
            <p:nvPr/>
          </p:nvSpPr>
          <p:spPr>
            <a:xfrm rot="16200000" flipH="1">
              <a:off x="6094579" y="3645579"/>
              <a:ext cx="218752" cy="296226"/>
            </a:xfrm>
            <a:prstGeom prst="chevron">
              <a:avLst/>
            </a:prstGeom>
            <a:solidFill>
              <a:srgbClr val="5A5A5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0F2F5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FA73C3D5-12DE-449C-9A98-507B5007CE8E}"/>
              </a:ext>
            </a:extLst>
          </p:cNvPr>
          <p:cNvSpPr/>
          <p:nvPr/>
        </p:nvSpPr>
        <p:spPr>
          <a:xfrm rot="5400000">
            <a:off x="1123007" y="1355981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288421" y="17794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상관도 분석</a:t>
            </a:r>
            <a:endParaRPr lang="zh-CN" altLang="en-US" sz="2000" b="1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0C765227-4EBA-4811-B37B-C2B3E894DED4}"/>
              </a:ext>
            </a:extLst>
          </p:cNvPr>
          <p:cNvSpPr txBox="1"/>
          <p:nvPr/>
        </p:nvSpPr>
        <p:spPr>
          <a:xfrm>
            <a:off x="1134901" y="1199383"/>
            <a:ext cx="3119259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5616AA9-AEAA-4EA5-A7DF-C281F9949F5A}"/>
              </a:ext>
            </a:extLst>
          </p:cNvPr>
          <p:cNvSpPr txBox="1"/>
          <p:nvPr/>
        </p:nvSpPr>
        <p:spPr>
          <a:xfrm>
            <a:off x="1134901" y="1836935"/>
            <a:ext cx="4368080" cy="175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데이터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X_data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관객수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연령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10-50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 비율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 영화 평균 평점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y_data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모델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LinearRegression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Ridge, Lasso</a:t>
            </a:r>
          </a:p>
        </p:txBody>
      </p:sp>
      <p:pic>
        <p:nvPicPr>
          <p:cNvPr id="16" name="table">
            <a:extLst>
              <a:ext uri="{FF2B5EF4-FFF2-40B4-BE49-F238E27FC236}">
                <a16:creationId xmlns:a16="http://schemas.microsoft.com/office/drawing/2014/main" id="{AE956C92-A20A-4456-8C7E-AFF3E44CA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01" y="4442461"/>
            <a:ext cx="6568541" cy="1062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EB1CCE-DCB9-4DC1-9F10-D632AB932ADB}"/>
              </a:ext>
            </a:extLst>
          </p:cNvPr>
          <p:cNvSpPr txBox="1"/>
          <p:nvPr/>
        </p:nvSpPr>
        <p:spPr>
          <a:xfrm>
            <a:off x="7752951" y="1352980"/>
            <a:ext cx="35019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평점의 분포도가 한 곳에 집중 되어 있기 때문에 값이 안 좋게 나와 있습니다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선형기반 알고리즘을 이용하여 코드를 변경 하여 종속변수를 인덱스 스케일링 하여 다시 하니 값이 줄어드는 것을 보았습니다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D61CE-5C41-4A08-A779-99B17CB0E7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459" y="3715031"/>
            <a:ext cx="3992137" cy="1789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A34AC-965A-428A-A0BF-329D95F89268}"/>
              </a:ext>
            </a:extLst>
          </p:cNvPr>
          <p:cNvSpPr txBox="1"/>
          <p:nvPr/>
        </p:nvSpPr>
        <p:spPr>
          <a:xfrm>
            <a:off x="10568400" y="4591487"/>
            <a:ext cx="1155044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2400" dirty="0"/>
              <a:t>RMSE 1.386</a:t>
            </a:r>
            <a:endParaRPr lang="ko-KR" altLang="en-US" sz="24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90DE150-A17A-4F55-8B33-F4892AF0F56D}"/>
              </a:ext>
            </a:extLst>
          </p:cNvPr>
          <p:cNvSpPr/>
          <p:nvPr/>
        </p:nvSpPr>
        <p:spPr>
          <a:xfrm rot="5400000">
            <a:off x="929508" y="1425609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7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1" name="Group 20"/>
          <p:cNvCxnSpPr/>
          <p:nvPr/>
        </p:nvCxnSpPr>
        <p:spPr>
          <a:xfrm>
            <a:off x="5987603" y="708496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roup 10"/>
          <p:cNvCxnSpPr/>
          <p:nvPr/>
        </p:nvCxnSpPr>
        <p:spPr>
          <a:xfrm>
            <a:off x="6096000" y="1548287"/>
            <a:ext cx="0" cy="3667760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oup 11"/>
          <p:cNvSpPr/>
          <p:nvPr/>
        </p:nvSpPr>
        <p:spPr>
          <a:xfrm>
            <a:off x="5933440" y="2409717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Group 15"/>
          <p:cNvSpPr/>
          <p:nvPr/>
        </p:nvSpPr>
        <p:spPr>
          <a:xfrm>
            <a:off x="5933440" y="326993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Group 16"/>
          <p:cNvSpPr/>
          <p:nvPr/>
        </p:nvSpPr>
        <p:spPr>
          <a:xfrm>
            <a:off x="5933440" y="4152445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Group 17"/>
          <p:cNvSpPr/>
          <p:nvPr/>
        </p:nvSpPr>
        <p:spPr>
          <a:xfrm>
            <a:off x="5933440" y="4990357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Group 18"/>
          <p:cNvSpPr/>
          <p:nvPr/>
        </p:nvSpPr>
        <p:spPr>
          <a:xfrm>
            <a:off x="4881880" y="1284552"/>
            <a:ext cx="2428240" cy="508000"/>
          </a:xfrm>
          <a:prstGeom prst="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4745619" y="1359629"/>
            <a:ext cx="2685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 과정 및 방법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2" name="Group 21"/>
          <p:cNvSpPr txBox="1"/>
          <p:nvPr/>
        </p:nvSpPr>
        <p:spPr>
          <a:xfrm>
            <a:off x="6421120" y="2346061"/>
            <a:ext cx="473963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대상의 정보 입력과 특정 영화 선택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Group 23"/>
          <p:cNvSpPr txBox="1"/>
          <p:nvPr/>
        </p:nvSpPr>
        <p:spPr>
          <a:xfrm>
            <a:off x="1801672" y="3180482"/>
            <a:ext cx="4023104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대상의 정보에 맞는 추천 영화 선별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Group 24"/>
          <p:cNvSpPr txBox="1"/>
          <p:nvPr/>
        </p:nvSpPr>
        <p:spPr>
          <a:xfrm>
            <a:off x="149956" y="4990357"/>
            <a:ext cx="5458365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특정 영화와 각 선별된 영화들의 코사인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유사도를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구해 가장 큰 값의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개의 영화를 추천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76">
            <a:extLst>
              <a:ext uri="{FF2B5EF4-FFF2-40B4-BE49-F238E27FC236}">
                <a16:creationId xmlns:a16="http://schemas.microsoft.com/office/drawing/2014/main" id="{8E7C1451-5904-49F8-802A-022859B2DF79}"/>
              </a:ext>
            </a:extLst>
          </p:cNvPr>
          <p:cNvSpPr txBox="1"/>
          <p:nvPr/>
        </p:nvSpPr>
        <p:spPr>
          <a:xfrm>
            <a:off x="5339853" y="181229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상관도 분석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28" name="Group 24">
            <a:extLst>
              <a:ext uri="{FF2B5EF4-FFF2-40B4-BE49-F238E27FC236}">
                <a16:creationId xmlns:a16="http://schemas.microsoft.com/office/drawing/2014/main" id="{255E5A60-A1C0-4B4B-9DCC-25359FA6363D}"/>
              </a:ext>
            </a:extLst>
          </p:cNvPr>
          <p:cNvSpPr txBox="1"/>
          <p:nvPr/>
        </p:nvSpPr>
        <p:spPr>
          <a:xfrm>
            <a:off x="6105447" y="4118203"/>
            <a:ext cx="5895376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선택한 영화의 줄거리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+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블로그 후기를 선별된 영화들의 줄거리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분석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3" name="Group 14">
            <a:extLst>
              <a:ext uri="{FF2B5EF4-FFF2-40B4-BE49-F238E27FC236}">
                <a16:creationId xmlns:a16="http://schemas.microsoft.com/office/drawing/2014/main" id="{AC93B15D-FA05-4994-B850-997DCCEF0A3C}"/>
              </a:ext>
            </a:extLst>
          </p:cNvPr>
          <p:cNvSpPr txBox="1"/>
          <p:nvPr/>
        </p:nvSpPr>
        <p:spPr>
          <a:xfrm>
            <a:off x="4507450" y="462233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4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77703" y="261568"/>
            <a:ext cx="411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함수에 대한 코드입니다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B23FD4-06EF-4B9E-8C3C-EA76DD932BFE}"/>
              </a:ext>
            </a:extLst>
          </p:cNvPr>
          <p:cNvSpPr/>
          <p:nvPr/>
        </p:nvSpPr>
        <p:spPr>
          <a:xfrm>
            <a:off x="439947" y="881283"/>
            <a:ext cx="11360166" cy="5673370"/>
          </a:xfrm>
          <a:prstGeom prst="roundRect">
            <a:avLst>
              <a:gd name="adj" fmla="val 2526"/>
            </a:avLst>
          </a:prstGeom>
          <a:solidFill>
            <a:srgbClr val="F7F7F7"/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4B2CCF-C866-40E5-B3C7-3D75E42F599F}"/>
              </a:ext>
            </a:extLst>
          </p:cNvPr>
          <p:cNvGrpSpPr/>
          <p:nvPr/>
        </p:nvGrpSpPr>
        <p:grpSpPr>
          <a:xfrm>
            <a:off x="830820" y="1027238"/>
            <a:ext cx="3533057" cy="5332922"/>
            <a:chOff x="830820" y="1144078"/>
            <a:chExt cx="3637738" cy="5490932"/>
          </a:xfrm>
        </p:grpSpPr>
        <p:pic>
          <p:nvPicPr>
            <p:cNvPr id="15" name="그림 14" descr="화면 캡처">
              <a:extLst>
                <a:ext uri="{FF2B5EF4-FFF2-40B4-BE49-F238E27FC236}">
                  <a16:creationId xmlns:a16="http://schemas.microsoft.com/office/drawing/2014/main" id="{E6A67E2E-DB1F-4B7B-94A2-189234E19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45" y="1144078"/>
              <a:ext cx="3628213" cy="3434385"/>
            </a:xfrm>
            <a:prstGeom prst="rect">
              <a:avLst/>
            </a:prstGeom>
          </p:spPr>
        </p:pic>
        <p:pic>
          <p:nvPicPr>
            <p:cNvPr id="17" name="그림 16" descr="화면 캡처">
              <a:extLst>
                <a:ext uri="{FF2B5EF4-FFF2-40B4-BE49-F238E27FC236}">
                  <a16:creationId xmlns:a16="http://schemas.microsoft.com/office/drawing/2014/main" id="{0DC4A748-D786-4D62-996C-5F3AF1F58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20" y="4578463"/>
              <a:ext cx="2140980" cy="2056547"/>
            </a:xfrm>
            <a:prstGeom prst="rect">
              <a:avLst/>
            </a:prstGeom>
          </p:spPr>
        </p:pic>
      </p:grpSp>
      <p:pic>
        <p:nvPicPr>
          <p:cNvPr id="18" name="그림 17" descr="화면 캡처">
            <a:extLst>
              <a:ext uri="{FF2B5EF4-FFF2-40B4-BE49-F238E27FC236}">
                <a16:creationId xmlns:a16="http://schemas.microsoft.com/office/drawing/2014/main" id="{F5678DB5-1BB3-4F9D-9587-6FC388C5E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30" y="1027238"/>
            <a:ext cx="2605389" cy="5135863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A4F4DA2-7A38-47C9-A0BD-100F322B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701" y="1096280"/>
            <a:ext cx="4047848" cy="2122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1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77703" y="261568"/>
            <a:ext cx="411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함수에 대한 코드입니다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B23FD4-06EF-4B9E-8C3C-EA76DD932BFE}"/>
              </a:ext>
            </a:extLst>
          </p:cNvPr>
          <p:cNvSpPr/>
          <p:nvPr/>
        </p:nvSpPr>
        <p:spPr>
          <a:xfrm>
            <a:off x="439947" y="881283"/>
            <a:ext cx="11360166" cy="5673370"/>
          </a:xfrm>
          <a:prstGeom prst="roundRect">
            <a:avLst>
              <a:gd name="adj" fmla="val 2526"/>
            </a:avLst>
          </a:prstGeom>
          <a:solidFill>
            <a:srgbClr val="F7F7F7"/>
          </a:solidFill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화면 캡처">
            <a:extLst>
              <a:ext uri="{FF2B5EF4-FFF2-40B4-BE49-F238E27FC236}">
                <a16:creationId xmlns:a16="http://schemas.microsoft.com/office/drawing/2014/main" id="{0663E85C-8DCA-4A57-9533-22460401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75" y="1030338"/>
            <a:ext cx="909234" cy="5446662"/>
          </a:xfrm>
          <a:prstGeom prst="rect">
            <a:avLst/>
          </a:prstGeom>
        </p:spPr>
      </p:pic>
      <p:pic>
        <p:nvPicPr>
          <p:cNvPr id="21" name="그림 20" descr="화면 캡처">
            <a:extLst>
              <a:ext uri="{FF2B5EF4-FFF2-40B4-BE49-F238E27FC236}">
                <a16:creationId xmlns:a16="http://schemas.microsoft.com/office/drawing/2014/main" id="{03C85ABC-937B-4F6D-BB84-564B889FF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9" y="2502831"/>
            <a:ext cx="809738" cy="16099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E28C5E-CD93-475B-AE64-B544D55E1D0E}"/>
              </a:ext>
            </a:extLst>
          </p:cNvPr>
          <p:cNvGrpSpPr/>
          <p:nvPr/>
        </p:nvGrpSpPr>
        <p:grpSpPr>
          <a:xfrm>
            <a:off x="4055256" y="1514838"/>
            <a:ext cx="2963386" cy="3063460"/>
            <a:chOff x="3988183" y="1513687"/>
            <a:chExt cx="3925648" cy="4058217"/>
          </a:xfrm>
        </p:grpSpPr>
        <p:pic>
          <p:nvPicPr>
            <p:cNvPr id="22" name="그림 21" descr="화면 캡처">
              <a:extLst>
                <a:ext uri="{FF2B5EF4-FFF2-40B4-BE49-F238E27FC236}">
                  <a16:creationId xmlns:a16="http://schemas.microsoft.com/office/drawing/2014/main" id="{B002BD3F-C7DB-49BF-93A0-115000AF7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2354" y="1542267"/>
              <a:ext cx="1981477" cy="4001059"/>
            </a:xfrm>
            <a:prstGeom prst="rect">
              <a:avLst/>
            </a:prstGeom>
          </p:spPr>
        </p:pic>
        <p:pic>
          <p:nvPicPr>
            <p:cNvPr id="23" name="그림 22" descr="화면 캡처">
              <a:extLst>
                <a:ext uri="{FF2B5EF4-FFF2-40B4-BE49-F238E27FC236}">
                  <a16:creationId xmlns:a16="http://schemas.microsoft.com/office/drawing/2014/main" id="{B3B4D802-D82A-4EAF-AA9B-CAED8DDD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183" y="1513687"/>
              <a:ext cx="1943371" cy="405821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67924B-E7B1-45D0-B791-F5C3573177A5}"/>
              </a:ext>
            </a:extLst>
          </p:cNvPr>
          <p:cNvSpPr txBox="1"/>
          <p:nvPr/>
        </p:nvSpPr>
        <p:spPr>
          <a:xfrm>
            <a:off x="1541971" y="3008441"/>
            <a:ext cx="68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X3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오른쪽 화살표 35">
            <a:extLst>
              <a:ext uri="{FF2B5EF4-FFF2-40B4-BE49-F238E27FC236}">
                <a16:creationId xmlns:a16="http://schemas.microsoft.com/office/drawing/2014/main" id="{47BF3FC1-C557-4361-8897-83ADC427C7E9}"/>
              </a:ext>
            </a:extLst>
          </p:cNvPr>
          <p:cNvSpPr/>
          <p:nvPr/>
        </p:nvSpPr>
        <p:spPr>
          <a:xfrm>
            <a:off x="1621422" y="2483626"/>
            <a:ext cx="497712" cy="5629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6" name="오른쪽 화살표 40">
            <a:extLst>
              <a:ext uri="{FF2B5EF4-FFF2-40B4-BE49-F238E27FC236}">
                <a16:creationId xmlns:a16="http://schemas.microsoft.com/office/drawing/2014/main" id="{428B0505-D09A-41FA-9516-115F5755F6E6}"/>
              </a:ext>
            </a:extLst>
          </p:cNvPr>
          <p:cNvSpPr/>
          <p:nvPr/>
        </p:nvSpPr>
        <p:spPr>
          <a:xfrm>
            <a:off x="3432567" y="2487854"/>
            <a:ext cx="497712" cy="56294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968761-2569-4502-96FB-1D1251B612C4}"/>
              </a:ext>
            </a:extLst>
          </p:cNvPr>
          <p:cNvSpPr txBox="1"/>
          <p:nvPr/>
        </p:nvSpPr>
        <p:spPr>
          <a:xfrm>
            <a:off x="3338039" y="3027646"/>
            <a:ext cx="694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X4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변수선택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(9)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오른쪽 화살표 41">
            <a:extLst>
              <a:ext uri="{FF2B5EF4-FFF2-40B4-BE49-F238E27FC236}">
                <a16:creationId xmlns:a16="http://schemas.microsoft.com/office/drawing/2014/main" id="{01C10C8D-28E3-4F3D-B5AC-4FAAEB3ABBA3}"/>
              </a:ext>
            </a:extLst>
          </p:cNvPr>
          <p:cNvSpPr/>
          <p:nvPr/>
        </p:nvSpPr>
        <p:spPr>
          <a:xfrm>
            <a:off x="7319797" y="2487854"/>
            <a:ext cx="491924" cy="5397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A1C7D-2AC5-4312-A2DB-3CAB0FAD27BD}"/>
              </a:ext>
            </a:extLst>
          </p:cNvPr>
          <p:cNvSpPr txBox="1"/>
          <p:nvPr/>
        </p:nvSpPr>
        <p:spPr>
          <a:xfrm>
            <a:off x="7218518" y="3050796"/>
            <a:ext cx="69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X5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변수선택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(0)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E2D63C-02C6-4B06-8CC3-3EAAB9EF86D1}"/>
              </a:ext>
            </a:extLst>
          </p:cNvPr>
          <p:cNvGrpSpPr/>
          <p:nvPr/>
        </p:nvGrpSpPr>
        <p:grpSpPr>
          <a:xfrm>
            <a:off x="7912999" y="1403732"/>
            <a:ext cx="3620291" cy="3152993"/>
            <a:chOff x="8579520" y="1403732"/>
            <a:chExt cx="3752257" cy="3267925"/>
          </a:xfrm>
        </p:grpSpPr>
        <p:pic>
          <p:nvPicPr>
            <p:cNvPr id="30" name="그림 29" descr="화면 캡처">
              <a:extLst>
                <a:ext uri="{FF2B5EF4-FFF2-40B4-BE49-F238E27FC236}">
                  <a16:creationId xmlns:a16="http://schemas.microsoft.com/office/drawing/2014/main" id="{FC107412-3C73-45DD-AB1B-B89571951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790" y="1403732"/>
              <a:ext cx="3379220" cy="539978"/>
            </a:xfrm>
            <a:prstGeom prst="rect">
              <a:avLst/>
            </a:prstGeom>
          </p:spPr>
        </p:pic>
        <p:pic>
          <p:nvPicPr>
            <p:cNvPr id="31" name="그림 30" descr="화면 캡처">
              <a:extLst>
                <a:ext uri="{FF2B5EF4-FFF2-40B4-BE49-F238E27FC236}">
                  <a16:creationId xmlns:a16="http://schemas.microsoft.com/office/drawing/2014/main" id="{5054DBDD-FD23-4C3C-8A6E-CDE18BB28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520" y="2237287"/>
              <a:ext cx="3752257" cy="1176647"/>
            </a:xfrm>
            <a:prstGeom prst="rect">
              <a:avLst/>
            </a:prstGeom>
          </p:spPr>
        </p:pic>
        <p:pic>
          <p:nvPicPr>
            <p:cNvPr id="32" name="그림 31" descr="화면 캡처">
              <a:extLst>
                <a:ext uri="{FF2B5EF4-FFF2-40B4-BE49-F238E27FC236}">
                  <a16:creationId xmlns:a16="http://schemas.microsoft.com/office/drawing/2014/main" id="{4302752A-A6C7-4DD7-B889-196A21D6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07" y="3599214"/>
              <a:ext cx="3740270" cy="1072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D081983-E449-4A81-9C20-F66DB3483100}"/>
              </a:ext>
            </a:extLst>
          </p:cNvPr>
          <p:cNvSpPr txBox="1"/>
          <p:nvPr/>
        </p:nvSpPr>
        <p:spPr>
          <a:xfrm>
            <a:off x="8479438" y="442817"/>
            <a:ext cx="35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X1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연령대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X2: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성별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CC1A0-3157-411B-8D98-030A0568F3F3}"/>
              </a:ext>
            </a:extLst>
          </p:cNvPr>
          <p:cNvSpPr txBox="1"/>
          <p:nvPr/>
        </p:nvSpPr>
        <p:spPr>
          <a:xfrm>
            <a:off x="4999871" y="427969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def</a:t>
            </a:r>
            <a:r>
              <a:rPr lang="ko-KR" altLang="en-US"/>
              <a:t> </a:t>
            </a:r>
            <a:r>
              <a:rPr lang="en-US" altLang="ko-KR"/>
              <a:t>recommend(X1,X2,X3,X4,X5):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4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1" name="Group 21"/>
          <p:cNvSpPr txBox="1"/>
          <p:nvPr/>
        </p:nvSpPr>
        <p:spPr>
          <a:xfrm>
            <a:off x="3809996" y="4049477"/>
            <a:ext cx="4772530" cy="6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ko-KR" sz="9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네이버 댓글을 분석하고 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유사한 영화에 코사인 값을 분류 후 가장 유사한 단어를 기반으로 영화를 추천하는 시스템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roup 23"/>
          <p:cNvSpPr/>
          <p:nvPr/>
        </p:nvSpPr>
        <p:spPr>
          <a:xfrm>
            <a:off x="4762144" y="3672473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영화에 댓글을 통한</a:t>
            </a:r>
            <a:endParaRPr lang="en-US" altLang="zh-CN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4154606" y="3211555"/>
            <a:ext cx="4050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8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ko-KR" altLang="en-US" sz="28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</a:t>
            </a:r>
            <a:r>
              <a:rPr lang="en-US" altLang="ko-KR" sz="28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TFIDF</a:t>
            </a:r>
            <a:endParaRPr lang="en-US" altLang="zh-CN" sz="28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954081" y="2294753"/>
            <a:ext cx="4235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TFIDF</a:t>
            </a:r>
            <a:endParaRPr lang="en-US" altLang="zh-CN" sz="5400" dirty="0">
              <a:solidFill>
                <a:srgbClr val="DE4B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Group 27"/>
          <p:cNvCxnSpPr/>
          <p:nvPr/>
        </p:nvCxnSpPr>
        <p:spPr>
          <a:xfrm>
            <a:off x="5968738" y="317522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B5934DF-0FFF-4AA2-ADEC-CA0164A82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0550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79685" y="192896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TFIDF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시스템 구축 과정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6">
            <a:extLst>
              <a:ext uri="{FF2B5EF4-FFF2-40B4-BE49-F238E27FC236}">
                <a16:creationId xmlns:a16="http://schemas.microsoft.com/office/drawing/2014/main" id="{1033A879-42D9-4BBE-8F98-8BA5159328C9}"/>
              </a:ext>
            </a:extLst>
          </p:cNvPr>
          <p:cNvGrpSpPr/>
          <p:nvPr/>
        </p:nvGrpSpPr>
        <p:grpSpPr>
          <a:xfrm>
            <a:off x="3590265" y="1172458"/>
            <a:ext cx="6571104" cy="1423670"/>
            <a:chOff x="3735228" y="1696566"/>
            <a:chExt cx="6571104" cy="142367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964B36C-9F2B-4C1B-A0AC-094669A517F1}"/>
                </a:ext>
              </a:extLst>
            </p:cNvPr>
            <p:cNvSpPr/>
            <p:nvPr/>
          </p:nvSpPr>
          <p:spPr bwMode="auto">
            <a:xfrm>
              <a:off x="3735228" y="1696566"/>
              <a:ext cx="1415415" cy="1423670"/>
            </a:xfrm>
            <a:custGeom>
              <a:avLst/>
              <a:gdLst>
                <a:gd name="T0" fmla="*/ 946 w 3906"/>
                <a:gd name="T1" fmla="*/ 0 h 3912"/>
                <a:gd name="T2" fmla="*/ 3906 w 3906"/>
                <a:gd name="T3" fmla="*/ 2964 h 3912"/>
                <a:gd name="T4" fmla="*/ 1613 w 3906"/>
                <a:gd name="T5" fmla="*/ 3912 h 3912"/>
                <a:gd name="T6" fmla="*/ 0 w 3906"/>
                <a:gd name="T7" fmla="*/ 2278 h 3912"/>
                <a:gd name="T8" fmla="*/ 946 w 3906"/>
                <a:gd name="T9" fmla="*/ 0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6" h="3912">
                  <a:moveTo>
                    <a:pt x="946" y="0"/>
                  </a:moveTo>
                  <a:cubicBezTo>
                    <a:pt x="2215" y="582"/>
                    <a:pt x="3286" y="1605"/>
                    <a:pt x="3906" y="2964"/>
                  </a:cubicBezTo>
                  <a:lnTo>
                    <a:pt x="1613" y="3912"/>
                  </a:lnTo>
                  <a:cubicBezTo>
                    <a:pt x="1257" y="3181"/>
                    <a:pt x="681" y="2620"/>
                    <a:pt x="0" y="2278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endParaRPr>
            </a:p>
          </p:txBody>
        </p:sp>
        <p:cxnSp>
          <p:nvCxnSpPr>
            <p:cNvPr id="18" name="Group 11">
              <a:extLst>
                <a:ext uri="{FF2B5EF4-FFF2-40B4-BE49-F238E27FC236}">
                  <a16:creationId xmlns:a16="http://schemas.microsoft.com/office/drawing/2014/main" id="{D2221852-A2F8-45C1-8355-CE462044170A}"/>
                </a:ext>
              </a:extLst>
            </p:cNvPr>
            <p:cNvCxnSpPr/>
            <p:nvPr/>
          </p:nvCxnSpPr>
          <p:spPr>
            <a:xfrm>
              <a:off x="4593208" y="2259965"/>
              <a:ext cx="1687830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F52690D7-8823-4F6E-A2C9-2D0E8E759028}"/>
                </a:ext>
              </a:extLst>
            </p:cNvPr>
            <p:cNvSpPr txBox="1"/>
            <p:nvPr/>
          </p:nvSpPr>
          <p:spPr>
            <a:xfrm>
              <a:off x="3860418" y="2225040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30504000101010101" pitchFamily="18" charset="-127"/>
                  <a:sym typeface="+mn-lt"/>
                </a:rPr>
                <a:t>01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E8304ACF-E79C-4ACA-A7D9-990DAB44B25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29832" y="1811238"/>
              <a:ext cx="3976500" cy="615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43785" tIns="121892" rIns="243785" bIns="121892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9pPr>
            </a:lstStyle>
            <a:p>
              <a:pPr marR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텍스트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스토리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+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+ 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블로그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+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한줄평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)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열 생성</a:t>
              </a:r>
            </a:p>
          </p:txBody>
        </p:sp>
      </p:grpSp>
      <p:grpSp>
        <p:nvGrpSpPr>
          <p:cNvPr id="23" name="Group 3">
            <a:extLst>
              <a:ext uri="{FF2B5EF4-FFF2-40B4-BE49-F238E27FC236}">
                <a16:creationId xmlns:a16="http://schemas.microsoft.com/office/drawing/2014/main" id="{559CEC3E-F1EE-426F-AF00-9922678745D1}"/>
              </a:ext>
            </a:extLst>
          </p:cNvPr>
          <p:cNvGrpSpPr/>
          <p:nvPr/>
        </p:nvGrpSpPr>
        <p:grpSpPr>
          <a:xfrm>
            <a:off x="1831305" y="1926887"/>
            <a:ext cx="2336453" cy="2311400"/>
            <a:chOff x="1831305" y="2573655"/>
            <a:chExt cx="2336453" cy="2311400"/>
          </a:xfrm>
        </p:grpSpPr>
        <p:sp>
          <p:nvSpPr>
            <p:cNvPr id="24" name="Group 17">
              <a:extLst>
                <a:ext uri="{FF2B5EF4-FFF2-40B4-BE49-F238E27FC236}">
                  <a16:creationId xmlns:a16="http://schemas.microsoft.com/office/drawing/2014/main" id="{50E8ADA5-6E0F-47D4-963A-A6252DF0CD07}"/>
                </a:ext>
              </a:extLst>
            </p:cNvPr>
            <p:cNvSpPr/>
            <p:nvPr/>
          </p:nvSpPr>
          <p:spPr>
            <a:xfrm>
              <a:off x="1856358" y="2573655"/>
              <a:ext cx="2311400" cy="2311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5" name="Title 13">
              <a:extLst>
                <a:ext uri="{FF2B5EF4-FFF2-40B4-BE49-F238E27FC236}">
                  <a16:creationId xmlns:a16="http://schemas.microsoft.com/office/drawing/2014/main" id="{2CE66649-6ED8-42C2-B985-43567733A6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31305" y="3412071"/>
              <a:ext cx="2289177" cy="677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43785" tIns="121892" rIns="243785" bIns="121892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9pPr>
            </a:lstStyle>
            <a:p>
              <a:pPr algn="ctr"/>
              <a:r>
                <a:rPr lang="en-US" altLang="zh-CN" sz="2800" b="1" dirty="0">
                  <a:solidFill>
                    <a:srgbClr val="DE4B5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30504000101010101" pitchFamily="18" charset="-127"/>
                  <a:sym typeface="Arial" pitchFamily="2" charset="-122"/>
                </a:rPr>
                <a:t>Product</a:t>
              </a:r>
            </a:p>
          </p:txBody>
        </p:sp>
      </p:grpSp>
      <p:grpSp>
        <p:nvGrpSpPr>
          <p:cNvPr id="26" name="Group 7">
            <a:extLst>
              <a:ext uri="{FF2B5EF4-FFF2-40B4-BE49-F238E27FC236}">
                <a16:creationId xmlns:a16="http://schemas.microsoft.com/office/drawing/2014/main" id="{6A9CF5DB-5424-4B24-9E6E-AEEC72374121}"/>
              </a:ext>
            </a:extLst>
          </p:cNvPr>
          <p:cNvGrpSpPr/>
          <p:nvPr/>
        </p:nvGrpSpPr>
        <p:grpSpPr>
          <a:xfrm>
            <a:off x="4156732" y="2445152"/>
            <a:ext cx="6004637" cy="1523365"/>
            <a:chOff x="4301695" y="2969260"/>
            <a:chExt cx="6004637" cy="1523365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535A9E4-C5E4-4322-A937-F8BDDDE41F5C}"/>
                </a:ext>
              </a:extLst>
            </p:cNvPr>
            <p:cNvSpPr/>
            <p:nvPr/>
          </p:nvSpPr>
          <p:spPr bwMode="auto">
            <a:xfrm rot="476660">
              <a:off x="4301695" y="2969260"/>
              <a:ext cx="1021715" cy="1523365"/>
            </a:xfrm>
            <a:custGeom>
              <a:avLst/>
              <a:gdLst>
                <a:gd name="T0" fmla="*/ 2294 w 2814"/>
                <a:gd name="T1" fmla="*/ 0 h 4189"/>
                <a:gd name="T2" fmla="*/ 2290 w 2814"/>
                <a:gd name="T3" fmla="*/ 4189 h 4189"/>
                <a:gd name="T4" fmla="*/ 12 w 2814"/>
                <a:gd name="T5" fmla="*/ 3244 h 4189"/>
                <a:gd name="T6" fmla="*/ 0 w 2814"/>
                <a:gd name="T7" fmla="*/ 948 h 4189"/>
                <a:gd name="T8" fmla="*/ 2294 w 2814"/>
                <a:gd name="T9" fmla="*/ 0 h 4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4" h="4189">
                  <a:moveTo>
                    <a:pt x="2294" y="0"/>
                  </a:moveTo>
                  <a:cubicBezTo>
                    <a:pt x="2814" y="1401"/>
                    <a:pt x="2778" y="2881"/>
                    <a:pt x="2290" y="4189"/>
                  </a:cubicBezTo>
                  <a:lnTo>
                    <a:pt x="12" y="3244"/>
                  </a:lnTo>
                  <a:cubicBezTo>
                    <a:pt x="253" y="2522"/>
                    <a:pt x="265" y="1717"/>
                    <a:pt x="0" y="948"/>
                  </a:cubicBezTo>
                  <a:lnTo>
                    <a:pt x="2294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endParaRPr>
            </a:p>
          </p:txBody>
        </p:sp>
        <p:cxnSp>
          <p:nvCxnSpPr>
            <p:cNvPr id="28" name="Group 12">
              <a:extLst>
                <a:ext uri="{FF2B5EF4-FFF2-40B4-BE49-F238E27FC236}">
                  <a16:creationId xmlns:a16="http://schemas.microsoft.com/office/drawing/2014/main" id="{E83EF2E4-CC2C-4B94-9EC6-DD74F11DC77E}"/>
                </a:ext>
              </a:extLst>
            </p:cNvPr>
            <p:cNvCxnSpPr/>
            <p:nvPr/>
          </p:nvCxnSpPr>
          <p:spPr>
            <a:xfrm>
              <a:off x="5170962" y="3451860"/>
              <a:ext cx="1113790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id="{C3EC3E7C-C76A-4740-AA09-26D48BD785E9}"/>
                </a:ext>
              </a:extLst>
            </p:cNvPr>
            <p:cNvSpPr txBox="1"/>
            <p:nvPr/>
          </p:nvSpPr>
          <p:spPr>
            <a:xfrm>
              <a:off x="4381118" y="3451860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함초롬돋움" panose="02030504000101010101" pitchFamily="18" charset="-127"/>
                  <a:sym typeface="+mn-lt"/>
                </a:rPr>
                <a:t>02</a:t>
              </a: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3E3BBC60-ACBA-419F-BD2F-E4D0D8F041A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329832" y="3098647"/>
              <a:ext cx="3976500" cy="615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43785" tIns="121892" rIns="243785" bIns="121892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9pPr>
            </a:lstStyle>
            <a:p>
              <a:pPr marR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en-US" altLang="ko-KR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Konlpy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en-US" altLang="ko-KR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Okt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활용하여 한글 </a:t>
              </a:r>
              <a:r>
                <a:rPr lang="ko-KR" altLang="en-US" sz="14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불용어</a:t>
              </a:r>
              <a:r>
                <a: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제거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Group 18">
            <a:extLst>
              <a:ext uri="{FF2B5EF4-FFF2-40B4-BE49-F238E27FC236}">
                <a16:creationId xmlns:a16="http://schemas.microsoft.com/office/drawing/2014/main" id="{66B5BB95-B216-4E19-9769-2C3CA587C995}"/>
              </a:ext>
            </a:extLst>
          </p:cNvPr>
          <p:cNvGrpSpPr/>
          <p:nvPr/>
        </p:nvGrpSpPr>
        <p:grpSpPr>
          <a:xfrm>
            <a:off x="3451257" y="3739424"/>
            <a:ext cx="6661318" cy="1419860"/>
            <a:chOff x="3596220" y="4263532"/>
            <a:chExt cx="6661318" cy="1419860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95AB336-D030-4C9C-AEC4-23B8FC27F395}"/>
                </a:ext>
              </a:extLst>
            </p:cNvPr>
            <p:cNvSpPr/>
            <p:nvPr/>
          </p:nvSpPr>
          <p:spPr bwMode="auto">
            <a:xfrm rot="323070">
              <a:off x="3596220" y="4263532"/>
              <a:ext cx="1413510" cy="1419860"/>
            </a:xfrm>
            <a:custGeom>
              <a:avLst/>
              <a:gdLst>
                <a:gd name="T0" fmla="*/ 3898 w 3898"/>
                <a:gd name="T1" fmla="*/ 944 h 3904"/>
                <a:gd name="T2" fmla="*/ 934 w 3898"/>
                <a:gd name="T3" fmla="*/ 3904 h 3904"/>
                <a:gd name="T4" fmla="*/ 0 w 3898"/>
                <a:gd name="T5" fmla="*/ 1642 h 3904"/>
                <a:gd name="T6" fmla="*/ 1624 w 3898"/>
                <a:gd name="T7" fmla="*/ 0 h 3904"/>
                <a:gd name="T8" fmla="*/ 3898 w 3898"/>
                <a:gd name="T9" fmla="*/ 944 h 3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8" h="3904">
                  <a:moveTo>
                    <a:pt x="3898" y="944"/>
                  </a:moveTo>
                  <a:cubicBezTo>
                    <a:pt x="3316" y="2213"/>
                    <a:pt x="2294" y="3284"/>
                    <a:pt x="934" y="3904"/>
                  </a:cubicBezTo>
                  <a:lnTo>
                    <a:pt x="0" y="1642"/>
                  </a:lnTo>
                  <a:cubicBezTo>
                    <a:pt x="734" y="1284"/>
                    <a:pt x="1292" y="696"/>
                    <a:pt x="1624" y="0"/>
                  </a:cubicBezTo>
                  <a:lnTo>
                    <a:pt x="3898" y="9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endParaRPr>
            </a:p>
          </p:txBody>
        </p:sp>
        <p:cxnSp>
          <p:nvCxnSpPr>
            <p:cNvPr id="33" name="Group 13">
              <a:extLst>
                <a:ext uri="{FF2B5EF4-FFF2-40B4-BE49-F238E27FC236}">
                  <a16:creationId xmlns:a16="http://schemas.microsoft.com/office/drawing/2014/main" id="{7FC165F1-EE03-4E40-89DC-C30331116803}"/>
                </a:ext>
              </a:extLst>
            </p:cNvPr>
            <p:cNvCxnSpPr/>
            <p:nvPr/>
          </p:nvCxnSpPr>
          <p:spPr>
            <a:xfrm>
              <a:off x="4734495" y="4833804"/>
              <a:ext cx="1671320" cy="0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43">
              <a:extLst>
                <a:ext uri="{FF2B5EF4-FFF2-40B4-BE49-F238E27FC236}">
                  <a16:creationId xmlns:a16="http://schemas.microsoft.com/office/drawing/2014/main" id="{B570D853-207B-45DA-B4C5-E6F0B4F5A37A}"/>
                </a:ext>
              </a:extLst>
            </p:cNvPr>
            <p:cNvSpPr txBox="1"/>
            <p:nvPr/>
          </p:nvSpPr>
          <p:spPr>
            <a:xfrm>
              <a:off x="3837478" y="4716038"/>
              <a:ext cx="708025" cy="36893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+mn-lt"/>
                </a:rPr>
                <a:t>03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803FE098-D007-4D6F-8C67-702B99C553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81038" y="4277410"/>
              <a:ext cx="3976500" cy="615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43785" tIns="121892" rIns="243785" bIns="121892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</a:defRPr>
              </a:lvl9pPr>
            </a:lstStyle>
            <a:p>
              <a:pPr marR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TfidfVectorizer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와 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linear_kernel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으로 문장 코사인 유사도 분석 </a:t>
              </a:r>
              <a:endPara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Freeform 5">
            <a:extLst>
              <a:ext uri="{FF2B5EF4-FFF2-40B4-BE49-F238E27FC236}">
                <a16:creationId xmlns:a16="http://schemas.microsoft.com/office/drawing/2014/main" id="{0FE049EA-4876-4129-98B4-B34B6EF583A8}"/>
              </a:ext>
            </a:extLst>
          </p:cNvPr>
          <p:cNvSpPr/>
          <p:nvPr/>
        </p:nvSpPr>
        <p:spPr bwMode="auto">
          <a:xfrm rot="2995665">
            <a:off x="2122788" y="4198650"/>
            <a:ext cx="1413510" cy="1419860"/>
          </a:xfrm>
          <a:custGeom>
            <a:avLst/>
            <a:gdLst>
              <a:gd name="T0" fmla="*/ 3898 w 3898"/>
              <a:gd name="T1" fmla="*/ 944 h 3904"/>
              <a:gd name="T2" fmla="*/ 934 w 3898"/>
              <a:gd name="T3" fmla="*/ 3904 h 3904"/>
              <a:gd name="T4" fmla="*/ 0 w 3898"/>
              <a:gd name="T5" fmla="*/ 1642 h 3904"/>
              <a:gd name="T6" fmla="*/ 1624 w 3898"/>
              <a:gd name="T7" fmla="*/ 0 h 3904"/>
              <a:gd name="T8" fmla="*/ 3898 w 3898"/>
              <a:gd name="T9" fmla="*/ 944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8" h="3904">
                <a:moveTo>
                  <a:pt x="3898" y="944"/>
                </a:moveTo>
                <a:cubicBezTo>
                  <a:pt x="3316" y="2213"/>
                  <a:pt x="2294" y="3284"/>
                  <a:pt x="934" y="3904"/>
                </a:cubicBezTo>
                <a:lnTo>
                  <a:pt x="0" y="1642"/>
                </a:lnTo>
                <a:cubicBezTo>
                  <a:pt x="734" y="1284"/>
                  <a:pt x="1292" y="696"/>
                  <a:pt x="1624" y="0"/>
                </a:cubicBezTo>
                <a:lnTo>
                  <a:pt x="3898" y="944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  <a:effectLst>
            <a:outerShdw blurRad="127000" algn="ctr" rotWithShape="0">
              <a:schemeClr val="tx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cxnSp>
        <p:nvCxnSpPr>
          <p:cNvPr id="37" name="Group 13">
            <a:extLst>
              <a:ext uri="{FF2B5EF4-FFF2-40B4-BE49-F238E27FC236}">
                <a16:creationId xmlns:a16="http://schemas.microsoft.com/office/drawing/2014/main" id="{7858FFFD-F8B6-4054-BD4F-694C8A864B5D}"/>
              </a:ext>
            </a:extLst>
          </p:cNvPr>
          <p:cNvCxnSpPr>
            <a:cxnSpLocks/>
          </p:cNvCxnSpPr>
          <p:nvPr/>
        </p:nvCxnSpPr>
        <p:spPr>
          <a:xfrm>
            <a:off x="3245005" y="5069150"/>
            <a:ext cx="2860437" cy="350345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EB2DEEA-5AFA-4EB8-87DE-FCDF506B6FE1}"/>
              </a:ext>
            </a:extLst>
          </p:cNvPr>
          <p:cNvSpPr txBox="1">
            <a:spLocks/>
          </p:cNvSpPr>
          <p:nvPr/>
        </p:nvSpPr>
        <p:spPr bwMode="auto">
          <a:xfrm>
            <a:off x="5987601" y="4757998"/>
            <a:ext cx="3976500" cy="6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785" tIns="121892" rIns="243785" bIns="121892"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</a:defRPr>
            </a:lvl9pPr>
          </a:lstStyle>
          <a:p>
            <a:pPr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영화의 내용 유사도가 높은 영화 중 평점 상위 영화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추천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함수 이름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recommendation(title) , title: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영화명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lang="en-US" altLang="ko-KR" sz="1400" dirty="0">
              <a:solidFill>
                <a:srgbClr val="000000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39" name="TextBox 42">
            <a:extLst>
              <a:ext uri="{FF2B5EF4-FFF2-40B4-BE49-F238E27FC236}">
                <a16:creationId xmlns:a16="http://schemas.microsoft.com/office/drawing/2014/main" id="{0EAFA0F6-23F0-4D74-AF80-D82DF52949CC}"/>
              </a:ext>
            </a:extLst>
          </p:cNvPr>
          <p:cNvSpPr txBox="1"/>
          <p:nvPr/>
        </p:nvSpPr>
        <p:spPr>
          <a:xfrm>
            <a:off x="2448243" y="4585562"/>
            <a:ext cx="708025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함초롬돋움" panose="02030504000101010101" pitchFamily="18" charset="-127"/>
                <a:sym typeface="+mn-l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4809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3000">
        <p14:pan dir="u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79688" y="19289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TFIDF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oup 10"/>
          <p:cNvSpPr txBox="1"/>
          <p:nvPr/>
        </p:nvSpPr>
        <p:spPr>
          <a:xfrm>
            <a:off x="624840" y="4947998"/>
            <a:ext cx="10329840" cy="87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가져 왔던 데이터를 바탕으로 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df['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'] = df['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'] + df['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추천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'] + df['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블로그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'] + df[‘</a:t>
            </a:r>
            <a:r>
              <a:rPr lang="ko-KR" altLang="en-US" sz="1400" b="0" dirty="0" err="1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한줄평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’]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묶고 </a:t>
            </a:r>
            <a:endParaRPr lang="en-US" altLang="ko-KR" sz="1400" b="0" dirty="0">
              <a:solidFill>
                <a:srgbClr val="5A5A5A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한글과 공백을 제외한 숫자와 기호를 제거 하여 분석에 용의하게 만들어 </a:t>
            </a:r>
            <a:r>
              <a:rPr lang="ko-KR" altLang="en-US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셋을 만들었습니다</a:t>
            </a:r>
            <a:r>
              <a:rPr lang="en-US" altLang="ko-KR" sz="1400" b="0" dirty="0">
                <a:solidFill>
                  <a:srgbClr val="5A5A5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200" b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zh-CN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4101497" y="4391822"/>
            <a:ext cx="3049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과정</a:t>
            </a:r>
            <a:endParaRPr lang="zh-CN" altLang="en-US" sz="2400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6" name="Oval 5"/>
          <p:cNvSpPr>
            <a:spLocks noChangeArrowheads="1"/>
          </p:cNvSpPr>
          <p:nvPr/>
        </p:nvSpPr>
        <p:spPr bwMode="auto">
          <a:xfrm>
            <a:off x="3490846" y="2042974"/>
            <a:ext cx="1027212" cy="1025112"/>
          </a:xfrm>
          <a:prstGeom prst="diamond">
            <a:avLst/>
          </a:prstGeom>
          <a:solidFill>
            <a:srgbClr val="5A5A5A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Freeform 7"/>
          <p:cNvSpPr>
            <a:spLocks noEditPoints="1"/>
          </p:cNvSpPr>
          <p:nvPr/>
        </p:nvSpPr>
        <p:spPr bwMode="auto">
          <a:xfrm>
            <a:off x="3828659" y="2380097"/>
            <a:ext cx="351584" cy="350866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9" name="Freeform 12"/>
          <p:cNvSpPr>
            <a:spLocks noEditPoints="1"/>
          </p:cNvSpPr>
          <p:nvPr/>
        </p:nvSpPr>
        <p:spPr bwMode="auto">
          <a:xfrm>
            <a:off x="5869606" y="2415592"/>
            <a:ext cx="458690" cy="279878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>
            <a:off x="7673942" y="2042974"/>
            <a:ext cx="1027212" cy="1025112"/>
          </a:xfrm>
          <a:prstGeom prst="diamond">
            <a:avLst/>
          </a:prstGeom>
          <a:solidFill>
            <a:srgbClr val="5A5A5A"/>
          </a:solidFill>
          <a:ln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Freeform 17"/>
          <p:cNvSpPr>
            <a:spLocks noEditPoints="1"/>
          </p:cNvSpPr>
          <p:nvPr/>
        </p:nvSpPr>
        <p:spPr bwMode="auto">
          <a:xfrm>
            <a:off x="7994864" y="2401862"/>
            <a:ext cx="385368" cy="307338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682" tIns="60841" rIns="121682" bIns="60841"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A0A475D-10DF-4FFA-8A24-203805DD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6" y="1389092"/>
            <a:ext cx="5367668" cy="174596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82E112-5647-4E61-BB54-EF4981C54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01" y="1787694"/>
            <a:ext cx="5973586" cy="192565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EE696D0-E761-403E-8DE7-44619017F788}"/>
              </a:ext>
            </a:extLst>
          </p:cNvPr>
          <p:cNvGrpSpPr/>
          <p:nvPr/>
        </p:nvGrpSpPr>
        <p:grpSpPr>
          <a:xfrm>
            <a:off x="4352284" y="4291795"/>
            <a:ext cx="589230" cy="589230"/>
            <a:chOff x="8524234" y="1465359"/>
            <a:chExt cx="589230" cy="589230"/>
          </a:xfrm>
        </p:grpSpPr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6186B756-E8B0-48D6-8B14-91973D35A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234" y="1465359"/>
              <a:ext cx="589230" cy="58923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txBody>
            <a:bodyPr anchor="ctr"/>
            <a:lstStyle>
              <a:lvl1pPr defTabSz="1217295"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7295"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7295"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7295"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7295"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7295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sz="310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5697A0A-A3B7-4849-ADE7-D3F9994A5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956" y="1671636"/>
              <a:ext cx="276130" cy="16848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txBody>
            <a:bodyPr lIns="121682" tIns="60841" rIns="121682" bIns="60841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79688" y="19289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TFIDF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전처리과정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21"/>
          <p:cNvSpPr>
            <a:spLocks noChangeArrowheads="1"/>
          </p:cNvSpPr>
          <p:nvPr/>
        </p:nvSpPr>
        <p:spPr bwMode="auto">
          <a:xfrm>
            <a:off x="8524234" y="1465359"/>
            <a:ext cx="589230" cy="58923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8699956" y="1671636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2" name="Group 10">
            <a:extLst>
              <a:ext uri="{FF2B5EF4-FFF2-40B4-BE49-F238E27FC236}">
                <a16:creationId xmlns:a16="http://schemas.microsoft.com/office/drawing/2014/main" id="{137D3682-347F-4AF7-8DC4-554464858A36}"/>
              </a:ext>
            </a:extLst>
          </p:cNvPr>
          <p:cNvSpPr txBox="1"/>
          <p:nvPr/>
        </p:nvSpPr>
        <p:spPr>
          <a:xfrm>
            <a:off x="7703442" y="2419769"/>
            <a:ext cx="3547123" cy="127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b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kss</a:t>
            </a:r>
            <a:r>
              <a:rPr lang="ko-KR" altLang="en-US" sz="1200" b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문장 토큰화를 하여 자료를 정리 하고 </a:t>
            </a:r>
            <a:endParaRPr lang="en-US" altLang="ko-KR" sz="1200" b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자주 사용하지만 평가에 불필요한 용어를 따로 삭제</a:t>
            </a:r>
            <a:r>
              <a:rPr lang="ko-KR" altLang="en-US" sz="1200" b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관람객들이 원하는 부분을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충족하고자 하였습니다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76">
            <a:extLst>
              <a:ext uri="{FF2B5EF4-FFF2-40B4-BE49-F238E27FC236}">
                <a16:creationId xmlns:a16="http://schemas.microsoft.com/office/drawing/2014/main" id="{3809E628-C978-485B-A47B-68D876A3DE1D}"/>
              </a:ext>
            </a:extLst>
          </p:cNvPr>
          <p:cNvSpPr txBox="1"/>
          <p:nvPr/>
        </p:nvSpPr>
        <p:spPr>
          <a:xfrm>
            <a:off x="8838021" y="1540004"/>
            <a:ext cx="189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과정</a:t>
            </a:r>
            <a:endParaRPr lang="zh-CN" altLang="en-US" sz="2400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2B2F5E-3DED-40F3-9143-81CAB57C054A}"/>
              </a:ext>
            </a:extLst>
          </p:cNvPr>
          <p:cNvGrpSpPr/>
          <p:nvPr/>
        </p:nvGrpSpPr>
        <p:grpSpPr>
          <a:xfrm>
            <a:off x="697942" y="4182442"/>
            <a:ext cx="5620534" cy="2179479"/>
            <a:chOff x="697942" y="4182442"/>
            <a:chExt cx="5620534" cy="21794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F2D133-91ED-44A5-AB64-1DEE26A219C9}"/>
                </a:ext>
              </a:extLst>
            </p:cNvPr>
            <p:cNvSpPr/>
            <p:nvPr/>
          </p:nvSpPr>
          <p:spPr>
            <a:xfrm>
              <a:off x="697942" y="4182442"/>
              <a:ext cx="5620534" cy="2177717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241621E-66D0-4C7E-A06E-CD6EA50A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42" y="4182443"/>
              <a:ext cx="4783205" cy="21794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0D200F-078E-4DFF-B9B9-82871C84F5ED}"/>
              </a:ext>
            </a:extLst>
          </p:cNvPr>
          <p:cNvGrpSpPr/>
          <p:nvPr/>
        </p:nvGrpSpPr>
        <p:grpSpPr>
          <a:xfrm>
            <a:off x="697942" y="2665161"/>
            <a:ext cx="5620534" cy="1275286"/>
            <a:chOff x="697942" y="2647341"/>
            <a:chExt cx="5620534" cy="127528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8BB739-609E-44D4-9553-5A914E90AA9F}"/>
                </a:ext>
              </a:extLst>
            </p:cNvPr>
            <p:cNvSpPr/>
            <p:nvPr/>
          </p:nvSpPr>
          <p:spPr>
            <a:xfrm>
              <a:off x="697942" y="2647341"/>
              <a:ext cx="5620534" cy="1275286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905FE6-7D85-4847-82B9-E7BEB6A0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42" y="2647341"/>
              <a:ext cx="4305901" cy="118126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E43265E-4672-40A7-A3C8-D1B6740BA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2" y="1308585"/>
            <a:ext cx="5620534" cy="111458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B9D924-52B9-45F6-AF1A-690155043CE4}"/>
              </a:ext>
            </a:extLst>
          </p:cNvPr>
          <p:cNvGrpSpPr/>
          <p:nvPr/>
        </p:nvGrpSpPr>
        <p:grpSpPr>
          <a:xfrm>
            <a:off x="6898473" y="4182441"/>
            <a:ext cx="4950628" cy="2177717"/>
            <a:chOff x="6898473" y="4182441"/>
            <a:chExt cx="4950628" cy="217771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2EB09E-D596-470C-9E9D-96520346ED05}"/>
                </a:ext>
              </a:extLst>
            </p:cNvPr>
            <p:cNvSpPr/>
            <p:nvPr/>
          </p:nvSpPr>
          <p:spPr>
            <a:xfrm>
              <a:off x="6898473" y="4182441"/>
              <a:ext cx="4950628" cy="2177717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BC7043-6531-476B-92AC-4A340752E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50"/>
            <a:stretch/>
          </p:blipFill>
          <p:spPr>
            <a:xfrm>
              <a:off x="6961929" y="4203414"/>
              <a:ext cx="4753821" cy="1114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18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21">
            <a:extLst>
              <a:ext uri="{FF2B5EF4-FFF2-40B4-BE49-F238E27FC236}">
                <a16:creationId xmlns:a16="http://schemas.microsoft.com/office/drawing/2014/main" id="{BDC4EF0D-B91D-413F-A451-CC6FFE7E1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424" y="2132361"/>
            <a:ext cx="808878" cy="808878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1" name="Oval 21"/>
          <p:cNvSpPr>
            <a:spLocks noChangeArrowheads="1"/>
          </p:cNvSpPr>
          <p:nvPr/>
        </p:nvSpPr>
        <p:spPr bwMode="auto">
          <a:xfrm>
            <a:off x="2363719" y="3355710"/>
            <a:ext cx="808878" cy="808878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382424" y="4579059"/>
            <a:ext cx="808878" cy="808878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Group 14">
            <a:extLst>
              <a:ext uri="{FF2B5EF4-FFF2-40B4-BE49-F238E27FC236}">
                <a16:creationId xmlns:a16="http://schemas.microsoft.com/office/drawing/2014/main" id="{4C0C3554-C71C-41CC-9AE2-7EA8F3720617}"/>
              </a:ext>
            </a:extLst>
          </p:cNvPr>
          <p:cNvSpPr txBox="1"/>
          <p:nvPr/>
        </p:nvSpPr>
        <p:spPr>
          <a:xfrm>
            <a:off x="4507446" y="639828"/>
            <a:ext cx="3195994" cy="6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5CN</a:t>
            </a: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A191B665-4524-4AD5-BDC7-7A868906B021}"/>
              </a:ext>
            </a:extLst>
          </p:cNvPr>
          <p:cNvSpPr>
            <a:spLocks noEditPoints="1"/>
          </p:cNvSpPr>
          <p:nvPr/>
        </p:nvSpPr>
        <p:spPr bwMode="auto">
          <a:xfrm>
            <a:off x="2578626" y="2414758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TextBox 76">
            <a:extLst>
              <a:ext uri="{FF2B5EF4-FFF2-40B4-BE49-F238E27FC236}">
                <a16:creationId xmlns:a16="http://schemas.microsoft.com/office/drawing/2014/main" id="{9520ECFB-5013-41C5-8FF0-1A9BB6427106}"/>
              </a:ext>
            </a:extLst>
          </p:cNvPr>
          <p:cNvSpPr txBox="1"/>
          <p:nvPr/>
        </p:nvSpPr>
        <p:spPr>
          <a:xfrm>
            <a:off x="3334108" y="2067455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김 선진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85" name="Group 17">
            <a:extLst>
              <a:ext uri="{FF2B5EF4-FFF2-40B4-BE49-F238E27FC236}">
                <a16:creationId xmlns:a16="http://schemas.microsoft.com/office/drawing/2014/main" id="{55E87735-E7FE-46FF-B976-21CE0F6527AE}"/>
              </a:ext>
            </a:extLst>
          </p:cNvPr>
          <p:cNvSpPr txBox="1"/>
          <p:nvPr/>
        </p:nvSpPr>
        <p:spPr>
          <a:xfrm>
            <a:off x="3334108" y="2401878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회귀 분석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 코딩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6" name="TextBox 76">
            <a:extLst>
              <a:ext uri="{FF2B5EF4-FFF2-40B4-BE49-F238E27FC236}">
                <a16:creationId xmlns:a16="http://schemas.microsoft.com/office/drawing/2014/main" id="{AA1EC7FE-6285-44EE-8586-1F0007190394}"/>
              </a:ext>
            </a:extLst>
          </p:cNvPr>
          <p:cNvSpPr txBox="1"/>
          <p:nvPr/>
        </p:nvSpPr>
        <p:spPr>
          <a:xfrm>
            <a:off x="5214816" y="19289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구성 및 역할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88" name="Freeform 12">
            <a:extLst>
              <a:ext uri="{FF2B5EF4-FFF2-40B4-BE49-F238E27FC236}">
                <a16:creationId xmlns:a16="http://schemas.microsoft.com/office/drawing/2014/main" id="{94E1797C-FF8C-487E-9EEF-0DF347F906B2}"/>
              </a:ext>
            </a:extLst>
          </p:cNvPr>
          <p:cNvSpPr>
            <a:spLocks noEditPoints="1"/>
          </p:cNvSpPr>
          <p:nvPr/>
        </p:nvSpPr>
        <p:spPr bwMode="auto">
          <a:xfrm>
            <a:off x="2578626" y="3644502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TextBox 76">
            <a:extLst>
              <a:ext uri="{FF2B5EF4-FFF2-40B4-BE49-F238E27FC236}">
                <a16:creationId xmlns:a16="http://schemas.microsoft.com/office/drawing/2014/main" id="{5755E8FD-B50E-4594-AAE8-41A2E1821815}"/>
              </a:ext>
            </a:extLst>
          </p:cNvPr>
          <p:cNvSpPr txBox="1"/>
          <p:nvPr/>
        </p:nvSpPr>
        <p:spPr>
          <a:xfrm>
            <a:off x="3334108" y="3297199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장 근영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90" name="Group 17">
            <a:extLst>
              <a:ext uri="{FF2B5EF4-FFF2-40B4-BE49-F238E27FC236}">
                <a16:creationId xmlns:a16="http://schemas.microsoft.com/office/drawing/2014/main" id="{BF56B974-813C-4A97-B4B3-AB3673D3A555}"/>
              </a:ext>
            </a:extLst>
          </p:cNvPr>
          <p:cNvSpPr txBox="1"/>
          <p:nvPr/>
        </p:nvSpPr>
        <p:spPr>
          <a:xfrm>
            <a:off x="3340039" y="3641708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회귀 분석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 코딩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1" name="Freeform 12">
            <a:extLst>
              <a:ext uri="{FF2B5EF4-FFF2-40B4-BE49-F238E27FC236}">
                <a16:creationId xmlns:a16="http://schemas.microsoft.com/office/drawing/2014/main" id="{2CE7EEF2-A91D-4C7B-A040-8460B14F1DD4}"/>
              </a:ext>
            </a:extLst>
          </p:cNvPr>
          <p:cNvSpPr>
            <a:spLocks noEditPoints="1"/>
          </p:cNvSpPr>
          <p:nvPr/>
        </p:nvSpPr>
        <p:spPr bwMode="auto">
          <a:xfrm>
            <a:off x="2578626" y="4817367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TextBox 76">
            <a:extLst>
              <a:ext uri="{FF2B5EF4-FFF2-40B4-BE49-F238E27FC236}">
                <a16:creationId xmlns:a16="http://schemas.microsoft.com/office/drawing/2014/main" id="{79208BA7-5C6E-41C5-AF0D-ECD16444A52A}"/>
              </a:ext>
            </a:extLst>
          </p:cNvPr>
          <p:cNvSpPr txBox="1"/>
          <p:nvPr/>
        </p:nvSpPr>
        <p:spPr>
          <a:xfrm>
            <a:off x="3334108" y="4470064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김 재욱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93" name="Group 17">
            <a:extLst>
              <a:ext uri="{FF2B5EF4-FFF2-40B4-BE49-F238E27FC236}">
                <a16:creationId xmlns:a16="http://schemas.microsoft.com/office/drawing/2014/main" id="{EBEBE0EC-1DFD-45B9-AC00-3D92AF655525}"/>
              </a:ext>
            </a:extLst>
          </p:cNvPr>
          <p:cNvSpPr txBox="1"/>
          <p:nvPr/>
        </p:nvSpPr>
        <p:spPr>
          <a:xfrm>
            <a:off x="3334108" y="4775308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회귀 분석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 코딩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4" name="Oval 21">
            <a:extLst>
              <a:ext uri="{FF2B5EF4-FFF2-40B4-BE49-F238E27FC236}">
                <a16:creationId xmlns:a16="http://schemas.microsoft.com/office/drawing/2014/main" id="{8719EC4D-72D0-4857-8317-2ED7AB6D8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556" y="2109129"/>
            <a:ext cx="808878" cy="808878"/>
          </a:xfrm>
          <a:prstGeom prst="rect">
            <a:avLst/>
          </a:prstGeom>
          <a:solidFill>
            <a:schemeClr val="bg2">
              <a:lumMod val="25000"/>
            </a:schemeClr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5" name="Freeform 12">
            <a:extLst>
              <a:ext uri="{FF2B5EF4-FFF2-40B4-BE49-F238E27FC236}">
                <a16:creationId xmlns:a16="http://schemas.microsoft.com/office/drawing/2014/main" id="{34049207-C31B-4A39-8143-77040F9F7578}"/>
              </a:ext>
            </a:extLst>
          </p:cNvPr>
          <p:cNvSpPr>
            <a:spLocks noEditPoints="1"/>
          </p:cNvSpPr>
          <p:nvPr/>
        </p:nvSpPr>
        <p:spPr bwMode="auto">
          <a:xfrm>
            <a:off x="7242998" y="2393826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Oval 21">
            <a:extLst>
              <a:ext uri="{FF2B5EF4-FFF2-40B4-BE49-F238E27FC236}">
                <a16:creationId xmlns:a16="http://schemas.microsoft.com/office/drawing/2014/main" id="{BD92F033-5B9D-44AD-AFE9-035D3AB76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556" y="3338873"/>
            <a:ext cx="808878" cy="808878"/>
          </a:xfrm>
          <a:prstGeom prst="rect">
            <a:avLst/>
          </a:prstGeom>
          <a:solidFill>
            <a:schemeClr val="bg2">
              <a:lumMod val="25000"/>
            </a:schemeClr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7" name="Freeform 12">
            <a:extLst>
              <a:ext uri="{FF2B5EF4-FFF2-40B4-BE49-F238E27FC236}">
                <a16:creationId xmlns:a16="http://schemas.microsoft.com/office/drawing/2014/main" id="{E59CE45D-4DCA-416A-976E-5221518A2338}"/>
              </a:ext>
            </a:extLst>
          </p:cNvPr>
          <p:cNvSpPr>
            <a:spLocks noEditPoints="1"/>
          </p:cNvSpPr>
          <p:nvPr/>
        </p:nvSpPr>
        <p:spPr bwMode="auto">
          <a:xfrm>
            <a:off x="7242998" y="3623570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Group 14">
            <a:extLst>
              <a:ext uri="{FF2B5EF4-FFF2-40B4-BE49-F238E27FC236}">
                <a16:creationId xmlns:a16="http://schemas.microsoft.com/office/drawing/2014/main" id="{F3E7BD1B-29E1-4312-8874-3CDE461465E5}"/>
              </a:ext>
            </a:extLst>
          </p:cNvPr>
          <p:cNvSpPr txBox="1"/>
          <p:nvPr/>
        </p:nvSpPr>
        <p:spPr>
          <a:xfrm>
            <a:off x="3472963" y="1108932"/>
            <a:ext cx="5264961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가끔 보고 싶었던 영화를 방영해주는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OCN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채널처럼 영화를 추천해주자는 의미와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조를 합쳐 팀 명을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5CN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정함 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9" name="TextBox 76">
            <a:extLst>
              <a:ext uri="{FF2B5EF4-FFF2-40B4-BE49-F238E27FC236}">
                <a16:creationId xmlns:a16="http://schemas.microsoft.com/office/drawing/2014/main" id="{C885C2B7-BF1B-4BFD-9655-9266A130113A}"/>
              </a:ext>
            </a:extLst>
          </p:cNvPr>
          <p:cNvSpPr txBox="1"/>
          <p:nvPr/>
        </p:nvSpPr>
        <p:spPr>
          <a:xfrm>
            <a:off x="7998480" y="2046523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 권섭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00" name="Group 17">
            <a:extLst>
              <a:ext uri="{FF2B5EF4-FFF2-40B4-BE49-F238E27FC236}">
                <a16:creationId xmlns:a16="http://schemas.microsoft.com/office/drawing/2014/main" id="{CC41C15B-0132-4F8B-95AF-6B3BCB4E44B3}"/>
              </a:ext>
            </a:extLst>
          </p:cNvPr>
          <p:cNvSpPr txBox="1"/>
          <p:nvPr/>
        </p:nvSpPr>
        <p:spPr>
          <a:xfrm>
            <a:off x="7998480" y="2383851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네이버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크롤링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영화 데이터 시각화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1" name="TextBox 76">
            <a:extLst>
              <a:ext uri="{FF2B5EF4-FFF2-40B4-BE49-F238E27FC236}">
                <a16:creationId xmlns:a16="http://schemas.microsoft.com/office/drawing/2014/main" id="{9F5C2CFC-F306-45C5-9A4B-C411AB15D3D4}"/>
              </a:ext>
            </a:extLst>
          </p:cNvPr>
          <p:cNvSpPr txBox="1"/>
          <p:nvPr/>
        </p:nvSpPr>
        <p:spPr>
          <a:xfrm>
            <a:off x="7986123" y="3276267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김 한용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102" name="Group 17">
            <a:extLst>
              <a:ext uri="{FF2B5EF4-FFF2-40B4-BE49-F238E27FC236}">
                <a16:creationId xmlns:a16="http://schemas.microsoft.com/office/drawing/2014/main" id="{7973771D-84EA-423F-8EB7-3BBA303423B6}"/>
              </a:ext>
            </a:extLst>
          </p:cNvPr>
          <p:cNvSpPr txBox="1"/>
          <p:nvPr/>
        </p:nvSpPr>
        <p:spPr>
          <a:xfrm>
            <a:off x="7998480" y="3613595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네이버 데이터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크롤링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영화 데이터 시각화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CE5AE8-D452-488B-B265-AE63CD70D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24" y="1083254"/>
            <a:ext cx="1229426" cy="526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79687" y="19289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TFIDF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코사인 기반 유사한 영화 추천 시스템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22095" y="1078910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21"/>
          <p:cNvSpPr>
            <a:spLocks noChangeArrowheads="1"/>
          </p:cNvSpPr>
          <p:nvPr/>
        </p:nvSpPr>
        <p:spPr bwMode="auto">
          <a:xfrm>
            <a:off x="3317775" y="2016527"/>
            <a:ext cx="589230" cy="589230"/>
          </a:xfrm>
          <a:prstGeom prst="ellipse">
            <a:avLst/>
          </a:prstGeom>
          <a:noFill/>
          <a:ln w="25400">
            <a:solidFill>
              <a:srgbClr val="5A5A5A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Freeform 12"/>
          <p:cNvSpPr>
            <a:spLocks noEditPoints="1"/>
          </p:cNvSpPr>
          <p:nvPr/>
        </p:nvSpPr>
        <p:spPr bwMode="auto">
          <a:xfrm>
            <a:off x="3474325" y="2222804"/>
            <a:ext cx="276130" cy="168486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2976583" y="2733056"/>
            <a:ext cx="127161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Subject</a:t>
            </a:r>
            <a:endParaRPr lang="zh-CN" altLang="en-US" sz="1700" dirty="0">
              <a:solidFill>
                <a:srgbClr val="5A5A5A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8" name="Group 17"/>
          <p:cNvSpPr txBox="1"/>
          <p:nvPr/>
        </p:nvSpPr>
        <p:spPr>
          <a:xfrm>
            <a:off x="8590458" y="1078910"/>
            <a:ext cx="3256409" cy="2938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보았던 영화와</a:t>
            </a:r>
            <a:endParaRPr lang="en-US" altLang="ko-KR" sz="24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유사한 영화가 무엇인지</a:t>
            </a:r>
            <a:endParaRPr lang="en-US" altLang="ko-KR" sz="24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리뷰 블로그 한 줄 평을 바탕으로</a:t>
            </a:r>
            <a:endParaRPr lang="en-US" altLang="ko-KR" sz="24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추천해 줄 수 있습니다</a:t>
            </a:r>
            <a:r>
              <a:rPr lang="en-US" altLang="ko-KR" sz="16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317775" y="4303545"/>
            <a:ext cx="589230" cy="589230"/>
          </a:xfrm>
          <a:prstGeom prst="ellipse">
            <a:avLst/>
          </a:prstGeom>
          <a:noFill/>
          <a:ln w="25400">
            <a:solidFill>
              <a:srgbClr val="DE4B5D"/>
            </a:solidFill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2976583" y="5020074"/>
            <a:ext cx="1271614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Subject</a:t>
            </a:r>
            <a:endParaRPr lang="zh-CN" altLang="en-US" sz="17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5" name="Group 24"/>
          <p:cNvSpPr txBox="1"/>
          <p:nvPr/>
        </p:nvSpPr>
        <p:spPr>
          <a:xfrm>
            <a:off x="1984186" y="5357402"/>
            <a:ext cx="3256409" cy="5550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This template is the spring and autumn advertising original,</a:t>
            </a:r>
          </a:p>
        </p:txBody>
      </p:sp>
      <p:sp>
        <p:nvSpPr>
          <p:cNvPr id="39" name="AutoShape 28"/>
          <p:cNvSpPr/>
          <p:nvPr/>
        </p:nvSpPr>
        <p:spPr bwMode="auto">
          <a:xfrm>
            <a:off x="3495182" y="4471005"/>
            <a:ext cx="234416" cy="2344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rgbClr val="DE4B5D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algn="ctr" defTabSz="608965"/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15FC78-A04B-417B-8D46-29112358F0E9}"/>
              </a:ext>
            </a:extLst>
          </p:cNvPr>
          <p:cNvGrpSpPr/>
          <p:nvPr/>
        </p:nvGrpSpPr>
        <p:grpSpPr>
          <a:xfrm>
            <a:off x="345132" y="1094667"/>
            <a:ext cx="7744747" cy="2576898"/>
            <a:chOff x="410638" y="845748"/>
            <a:chExt cx="7744747" cy="25768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151BD48-121C-4F15-8A22-01ED259797D2}"/>
                </a:ext>
              </a:extLst>
            </p:cNvPr>
            <p:cNvSpPr/>
            <p:nvPr/>
          </p:nvSpPr>
          <p:spPr>
            <a:xfrm>
              <a:off x="410638" y="845748"/>
              <a:ext cx="7744747" cy="2576898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BD26B56-7043-47BE-AD62-359BEB6AB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45"/>
            <a:stretch/>
          </p:blipFill>
          <p:spPr>
            <a:xfrm>
              <a:off x="554931" y="908863"/>
              <a:ext cx="6165234" cy="245372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1169B54-63E8-4B2A-9CD0-A6BCAD54C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3" y="3798864"/>
            <a:ext cx="5945283" cy="3059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861A9-C76F-4528-B9C4-D1E342D768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68" y="3814622"/>
            <a:ext cx="4939011" cy="30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1" name="Group 21"/>
          <p:cNvSpPr txBox="1"/>
          <p:nvPr/>
        </p:nvSpPr>
        <p:spPr>
          <a:xfrm>
            <a:off x="3809996" y="4049477"/>
            <a:ext cx="4572004" cy="61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9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리뷰를 이원분석을 통해 긍정 부정 분류 후 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영화가 다수의 사람이 추천하고 있는지 영화와 관련된 단어가 무엇인지 분석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</p:txBody>
      </p:sp>
      <p:sp>
        <p:nvSpPr>
          <p:cNvPr id="24" name="Group 23"/>
          <p:cNvSpPr/>
          <p:nvPr/>
        </p:nvSpPr>
        <p:spPr>
          <a:xfrm>
            <a:off x="5420973" y="3672473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기반 </a:t>
            </a:r>
            <a:endParaRPr lang="en-US" altLang="zh-CN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4129458" y="3217125"/>
            <a:ext cx="425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 댓글을 통한 영화 추천</a:t>
            </a:r>
            <a:endParaRPr lang="zh-CN" altLang="en-US" sz="2800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4855700" y="2251899"/>
            <a:ext cx="2480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NLP</a:t>
            </a:r>
          </a:p>
        </p:txBody>
      </p:sp>
      <p:cxnSp>
        <p:nvCxnSpPr>
          <p:cNvPr id="28" name="Group 27"/>
          <p:cNvCxnSpPr/>
          <p:nvPr/>
        </p:nvCxnSpPr>
        <p:spPr>
          <a:xfrm>
            <a:off x="5968738" y="317522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5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roup 10"/>
          <p:cNvCxnSpPr/>
          <p:nvPr/>
        </p:nvCxnSpPr>
        <p:spPr>
          <a:xfrm>
            <a:off x="6096000" y="1960880"/>
            <a:ext cx="0" cy="3667760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oup 11"/>
          <p:cNvSpPr/>
          <p:nvPr/>
        </p:nvSpPr>
        <p:spPr>
          <a:xfrm>
            <a:off x="5933440" y="282231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6" name="Group 15"/>
          <p:cNvSpPr/>
          <p:nvPr/>
        </p:nvSpPr>
        <p:spPr>
          <a:xfrm>
            <a:off x="5933440" y="3682523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7" name="Group 16"/>
          <p:cNvSpPr/>
          <p:nvPr/>
        </p:nvSpPr>
        <p:spPr>
          <a:xfrm>
            <a:off x="5933440" y="4542736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8" name="Group 17"/>
          <p:cNvSpPr/>
          <p:nvPr/>
        </p:nvSpPr>
        <p:spPr>
          <a:xfrm>
            <a:off x="5933440" y="5402950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9" name="Group 18"/>
          <p:cNvSpPr/>
          <p:nvPr/>
        </p:nvSpPr>
        <p:spPr>
          <a:xfrm>
            <a:off x="4881880" y="1674843"/>
            <a:ext cx="2428240" cy="508000"/>
          </a:xfrm>
          <a:prstGeom prst="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5455111" y="1737497"/>
            <a:ext cx="129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Product</a:t>
            </a:r>
            <a:endParaRPr lang="zh-CN" altLang="en-US" dirty="0">
              <a:solidFill>
                <a:schemeClr val="bg1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2" name="Group 21"/>
          <p:cNvSpPr txBox="1"/>
          <p:nvPr/>
        </p:nvSpPr>
        <p:spPr>
          <a:xfrm>
            <a:off x="6421120" y="2801220"/>
            <a:ext cx="3627120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 글을 통한 자료 </a:t>
            </a: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4" name="Group 23"/>
          <p:cNvSpPr txBox="1"/>
          <p:nvPr/>
        </p:nvSpPr>
        <p:spPr>
          <a:xfrm>
            <a:off x="2143761" y="3602370"/>
            <a:ext cx="3627120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자료를 </a:t>
            </a: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 필요한 기호 제거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roup 24"/>
          <p:cNvSpPr txBox="1"/>
          <p:nvPr/>
        </p:nvSpPr>
        <p:spPr>
          <a:xfrm>
            <a:off x="2143761" y="5319513"/>
            <a:ext cx="3627120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학습을 바탕으로 댓글 감정분석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76">
            <a:extLst>
              <a:ext uri="{FF2B5EF4-FFF2-40B4-BE49-F238E27FC236}">
                <a16:creationId xmlns:a16="http://schemas.microsoft.com/office/drawing/2014/main" id="{8E7C1451-5904-49F8-802A-022859B2DF79}"/>
              </a:ext>
            </a:extLst>
          </p:cNvPr>
          <p:cNvSpPr txBox="1"/>
          <p:nvPr/>
        </p:nvSpPr>
        <p:spPr>
          <a:xfrm>
            <a:off x="5780679" y="19289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NLP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7" name="Group 14">
            <a:extLst>
              <a:ext uri="{FF2B5EF4-FFF2-40B4-BE49-F238E27FC236}">
                <a16:creationId xmlns:a16="http://schemas.microsoft.com/office/drawing/2014/main" id="{78F8C218-2FA6-4160-9290-D2B5D06F4ACF}"/>
              </a:ext>
            </a:extLst>
          </p:cNvPr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NLp</a:t>
            </a:r>
            <a:r>
              <a:rPr lang="ko-KR" altLang="en-US" sz="105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 과정 요약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roup 24">
            <a:extLst>
              <a:ext uri="{FF2B5EF4-FFF2-40B4-BE49-F238E27FC236}">
                <a16:creationId xmlns:a16="http://schemas.microsoft.com/office/drawing/2014/main" id="{255E5A60-A1C0-4B4B-9DCC-25359FA6363D}"/>
              </a:ext>
            </a:extLst>
          </p:cNvPr>
          <p:cNvSpPr txBox="1"/>
          <p:nvPr/>
        </p:nvSpPr>
        <p:spPr>
          <a:xfrm>
            <a:off x="5166788" y="4512773"/>
            <a:ext cx="3627120" cy="7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크롤링한 자료 기반 머신 러닝을 통해  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Test, train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r">
              <a:lnSpc>
                <a:spcPct val="130000"/>
              </a:lnSpc>
            </a:pP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780674" y="19289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NLP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3881200" y="530697"/>
            <a:ext cx="4684177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영화 리뷰를 바탕으로 추천 유무 분석</a:t>
            </a:r>
            <a:endParaRPr lang="en-US" altLang="zh-CN" sz="1400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14ADBD93-69E2-4707-92D2-621D85E57AEA}"/>
              </a:ext>
            </a:extLst>
          </p:cNvPr>
          <p:cNvGrpSpPr/>
          <p:nvPr/>
        </p:nvGrpSpPr>
        <p:grpSpPr>
          <a:xfrm>
            <a:off x="542236" y="1304849"/>
            <a:ext cx="2763497" cy="4324260"/>
            <a:chOff x="5394701" y="1323503"/>
            <a:chExt cx="2763497" cy="4324260"/>
          </a:xfrm>
        </p:grpSpPr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38815674-7592-43EE-A10F-DA6CBA3BEF75}"/>
                </a:ext>
              </a:extLst>
            </p:cNvPr>
            <p:cNvSpPr txBox="1"/>
            <p:nvPr/>
          </p:nvSpPr>
          <p:spPr>
            <a:xfrm>
              <a:off x="5713765" y="1323503"/>
              <a:ext cx="244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ko-KR" altLang="en-US" sz="1600" b="1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훈련데이터</a:t>
              </a:r>
              <a:endParaRPr lang="en-US" sz="16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Group 5">
              <a:extLst>
                <a:ext uri="{FF2B5EF4-FFF2-40B4-BE49-F238E27FC236}">
                  <a16:creationId xmlns:a16="http://schemas.microsoft.com/office/drawing/2014/main" id="{17198D50-FB5B-43D4-ABE0-401DDEEF214D}"/>
                </a:ext>
              </a:extLst>
            </p:cNvPr>
            <p:cNvSpPr txBox="1"/>
            <p:nvPr/>
          </p:nvSpPr>
          <p:spPr>
            <a:xfrm>
              <a:off x="5394701" y="1662057"/>
              <a:ext cx="2758314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ko-KR" altLang="en-US" sz="1100" b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 </a:t>
              </a:r>
              <a:r>
                <a:rPr lang="en-US" altLang="ko-KR" sz="1100" b="1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Naver sentiment movie corpus</a:t>
              </a:r>
              <a:r>
                <a:rPr lang="en-US" altLang="ko-KR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 </a:t>
              </a:r>
            </a:p>
            <a:p>
              <a:r>
                <a:rPr lang="en-US" altLang="ko-KR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링크 </a:t>
              </a:r>
              <a:r>
                <a:rPr lang="en-US" altLang="ko-KR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 </a:t>
              </a:r>
              <a:r>
                <a:rPr lang="en-US" altLang="ko-KR" sz="1100">
                  <a:solidFill>
                    <a:srgbClr val="A4CBB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hlinkClick r:id="rId3"/>
                </a:rPr>
                <a:t>https://github.com/e9t/nsmc/</a:t>
              </a:r>
              <a:r>
                <a:rPr lang="en-US" altLang="ko-KR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zh-CN" sz="110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z="1100" b="1" i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100" b="1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설명</a:t>
              </a:r>
              <a:endParaRPr lang="en-US" altLang="ko-KR" sz="1100" b="1" i="0">
                <a:solidFill>
                  <a:srgbClr val="C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 리뷰 중 영화당 </a:t>
              </a: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</a:t>
              </a:r>
              <a:endParaRPr lang="en-US" altLang="ko-KR" sz="11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en-US" altLang="ko-KR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200,000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리뷰</a:t>
              </a:r>
              <a:b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train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:15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test:</a:t>
              </a: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</a:t>
              </a:r>
              <a:endParaRPr lang="en-US" altLang="ko-KR" sz="11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- 1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10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 까지의 평점 중에서 중립적인 평점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(5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~8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제외하고 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분류를 </a:t>
              </a:r>
              <a:r>
                <a:rPr lang="ko-KR" altLang="en-US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실행</a:t>
              </a:r>
              <a:endParaRPr lang="en-US" altLang="ko-KR" sz="1100" b="0" i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z="11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부정적 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1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4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긍정적 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9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~ 10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점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id, document, label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아이디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document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내용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label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(0: negative, 1: positive)</a:t>
              </a:r>
            </a:p>
            <a:p>
              <a:pPr algn="l">
                <a:buClr>
                  <a:srgbClr val="C00000"/>
                </a:buClr>
              </a:pPr>
              <a:r>
                <a:rPr lang="ko-KR" altLang="en-US" sz="1100">
                  <a:solidFill>
                    <a:srgbClr val="0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파일에 대한 리뷰 </a:t>
              </a:r>
              <a:r>
                <a:rPr lang="ko-KR" altLang="en-US" sz="1100" b="0" i="0" dirty="0" err="1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갯수</a:t>
              </a:r>
              <a:endParaRPr lang="ko-KR" altLang="en-US" sz="11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ratings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.txt: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All 20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ratings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_test.txt: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</a:t>
              </a:r>
            </a:p>
            <a:p>
              <a:pPr marL="85725" indent="-85725" algn="l">
                <a:buClr>
                  <a:srgbClr val="C00000"/>
                </a:buClr>
                <a:buFont typeface="Wingdings" panose="05000000000000000000" pitchFamily="2" charset="2"/>
                <a:buChar char="§"/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b="0" i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ratings</a:t>
              </a:r>
              <a:r>
                <a:rPr lang="en-US" altLang="ko-KR" sz="1100" b="0" i="0" dirty="0">
                  <a:solidFill>
                    <a:srgbClr val="C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_train.txt: </a:t>
              </a:r>
              <a:r>
                <a:rPr lang="en-US" altLang="ko-KR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15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</a:t>
              </a:r>
            </a:p>
            <a:p>
              <a:pPr algn="l">
                <a:buClr>
                  <a:srgbClr val="C00000"/>
                </a:buClr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10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만개의 부정적인 리뷰</a:t>
              </a:r>
            </a:p>
            <a:p>
              <a:pPr algn="l">
                <a:buClr>
                  <a:srgbClr val="C00000"/>
                </a:buClr>
              </a:pPr>
              <a:r>
                <a:rPr lang="en-US" altLang="ko-KR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10</a:t>
              </a:r>
              <a:r>
                <a:rPr lang="ko-KR" altLang="en-US" sz="1100" b="0" i="0" dirty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만개의 긍정적인 리뷰</a:t>
              </a:r>
            </a:p>
            <a:p>
              <a:pPr algn="l">
                <a:buClr>
                  <a:srgbClr val="C00000"/>
                </a:buClr>
              </a:pPr>
              <a:r>
                <a:rPr lang="ko-KR" altLang="en-US" sz="1100" b="0" i="0">
                  <a:solidFill>
                    <a:srgbClr val="000000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중립적인 리뷰는 제외</a:t>
              </a:r>
              <a:endParaRPr lang="ko-KR" altLang="en-US" sz="11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D9E88EF-8FEF-46AD-8A2F-5004013E0827}"/>
              </a:ext>
            </a:extLst>
          </p:cNvPr>
          <p:cNvGrpSpPr/>
          <p:nvPr/>
        </p:nvGrpSpPr>
        <p:grpSpPr>
          <a:xfrm>
            <a:off x="3713017" y="1686573"/>
            <a:ext cx="2444433" cy="1298494"/>
            <a:chOff x="8455186" y="3814424"/>
            <a:chExt cx="2444433" cy="1298494"/>
          </a:xfrm>
        </p:grpSpPr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5FDEB3C-409F-454C-8236-7F0A7F42F685}"/>
                </a:ext>
              </a:extLst>
            </p:cNvPr>
            <p:cNvGrpSpPr/>
            <p:nvPr/>
          </p:nvGrpSpPr>
          <p:grpSpPr>
            <a:xfrm>
              <a:off x="8547100" y="4051625"/>
              <a:ext cx="2120900" cy="211618"/>
              <a:chOff x="8547100" y="3603625"/>
              <a:chExt cx="2120900" cy="373022"/>
            </a:xfrm>
          </p:grpSpPr>
          <p:sp>
            <p:nvSpPr>
              <p:cNvPr id="42" name="Group 6">
                <a:extLst>
                  <a:ext uri="{FF2B5EF4-FFF2-40B4-BE49-F238E27FC236}">
                    <a16:creationId xmlns:a16="http://schemas.microsoft.com/office/drawing/2014/main" id="{DEB8334B-1762-4B6C-9332-09281430873F}"/>
                  </a:ext>
                </a:extLst>
              </p:cNvPr>
              <p:cNvSpPr/>
              <p:nvPr/>
            </p:nvSpPr>
            <p:spPr>
              <a:xfrm>
                <a:off x="8547100" y="3603625"/>
                <a:ext cx="2120900" cy="33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43" name="Group 7">
                <a:extLst>
                  <a:ext uri="{FF2B5EF4-FFF2-40B4-BE49-F238E27FC236}">
                    <a16:creationId xmlns:a16="http://schemas.microsoft.com/office/drawing/2014/main" id="{D9D941A3-8FD4-43F9-8371-691EBCD76A2C}"/>
                  </a:ext>
                </a:extLst>
              </p:cNvPr>
              <p:cNvSpPr/>
              <p:nvPr/>
            </p:nvSpPr>
            <p:spPr>
              <a:xfrm>
                <a:off x="8547100" y="3603625"/>
                <a:ext cx="1053354" cy="3730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나눔스퀘어" panose="020B0600000101010101" pitchFamily="50" charset="-127"/>
                </a:endParaRPr>
              </a:p>
            </p:txBody>
          </p:sp>
        </p:grpSp>
        <p:grpSp>
          <p:nvGrpSpPr>
            <p:cNvPr id="29" name="Group 9">
              <a:extLst>
                <a:ext uri="{FF2B5EF4-FFF2-40B4-BE49-F238E27FC236}">
                  <a16:creationId xmlns:a16="http://schemas.microsoft.com/office/drawing/2014/main" id="{0C5E964A-66CE-4EB8-A443-1E32327A54E5}"/>
                </a:ext>
              </a:extLst>
            </p:cNvPr>
            <p:cNvGrpSpPr/>
            <p:nvPr/>
          </p:nvGrpSpPr>
          <p:grpSpPr>
            <a:xfrm>
              <a:off x="8547100" y="4488610"/>
              <a:ext cx="2120900" cy="187325"/>
              <a:chOff x="8547100" y="3603625"/>
              <a:chExt cx="2120900" cy="330200"/>
            </a:xfrm>
          </p:grpSpPr>
          <p:sp>
            <p:nvSpPr>
              <p:cNvPr id="40" name="Group 10">
                <a:extLst>
                  <a:ext uri="{FF2B5EF4-FFF2-40B4-BE49-F238E27FC236}">
                    <a16:creationId xmlns:a16="http://schemas.microsoft.com/office/drawing/2014/main" id="{1A2FDC18-E5CD-4C03-9995-EBAE80FD71E8}"/>
                  </a:ext>
                </a:extLst>
              </p:cNvPr>
              <p:cNvSpPr/>
              <p:nvPr/>
            </p:nvSpPr>
            <p:spPr>
              <a:xfrm>
                <a:off x="8547100" y="3603625"/>
                <a:ext cx="2120900" cy="33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41" name="Group 11">
                <a:extLst>
                  <a:ext uri="{FF2B5EF4-FFF2-40B4-BE49-F238E27FC236}">
                    <a16:creationId xmlns:a16="http://schemas.microsoft.com/office/drawing/2014/main" id="{CF4D0DF2-23E8-4292-A600-5B8DC8B966C2}"/>
                  </a:ext>
                </a:extLst>
              </p:cNvPr>
              <p:cNvSpPr/>
              <p:nvPr/>
            </p:nvSpPr>
            <p:spPr>
              <a:xfrm>
                <a:off x="8547100" y="3603625"/>
                <a:ext cx="1482725" cy="33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나눔스퀘어" panose="020B0600000101010101" pitchFamily="50" charset="-127"/>
                </a:endParaRPr>
              </a:p>
            </p:txBody>
          </p:sp>
        </p:grpSp>
        <p:grpSp>
          <p:nvGrpSpPr>
            <p:cNvPr id="30" name="Group 12">
              <a:extLst>
                <a:ext uri="{FF2B5EF4-FFF2-40B4-BE49-F238E27FC236}">
                  <a16:creationId xmlns:a16="http://schemas.microsoft.com/office/drawing/2014/main" id="{8B0F380E-D6CE-4DBE-9307-E73733C2BBE8}"/>
                </a:ext>
              </a:extLst>
            </p:cNvPr>
            <p:cNvGrpSpPr/>
            <p:nvPr/>
          </p:nvGrpSpPr>
          <p:grpSpPr>
            <a:xfrm>
              <a:off x="8547099" y="4925593"/>
              <a:ext cx="2120901" cy="187325"/>
              <a:chOff x="8547099" y="3603625"/>
              <a:chExt cx="2120901" cy="330200"/>
            </a:xfrm>
          </p:grpSpPr>
          <p:sp>
            <p:nvSpPr>
              <p:cNvPr id="38" name="Group 13">
                <a:extLst>
                  <a:ext uri="{FF2B5EF4-FFF2-40B4-BE49-F238E27FC236}">
                    <a16:creationId xmlns:a16="http://schemas.microsoft.com/office/drawing/2014/main" id="{5045F46A-8949-49B9-A4C7-8FE0E096CFAD}"/>
                  </a:ext>
                </a:extLst>
              </p:cNvPr>
              <p:cNvSpPr/>
              <p:nvPr/>
            </p:nvSpPr>
            <p:spPr>
              <a:xfrm>
                <a:off x="8547100" y="3603625"/>
                <a:ext cx="2120900" cy="33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39" name="Group 14">
                <a:extLst>
                  <a:ext uri="{FF2B5EF4-FFF2-40B4-BE49-F238E27FC236}">
                    <a16:creationId xmlns:a16="http://schemas.microsoft.com/office/drawing/2014/main" id="{3127C031-D0E8-495E-B155-C835AF6DEE2A}"/>
                  </a:ext>
                </a:extLst>
              </p:cNvPr>
              <p:cNvSpPr/>
              <p:nvPr/>
            </p:nvSpPr>
            <p:spPr>
              <a:xfrm>
                <a:off x="8547099" y="3603625"/>
                <a:ext cx="1939925" cy="33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나눔스퀘어" panose="020B0600000101010101" pitchFamily="50" charset="-127"/>
                </a:endParaRPr>
              </a:p>
            </p:txBody>
          </p:sp>
        </p:grpSp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63016F5E-7D87-4CD0-946E-0EFE53D53A08}"/>
                </a:ext>
              </a:extLst>
            </p:cNvPr>
            <p:cNvSpPr txBox="1"/>
            <p:nvPr/>
          </p:nvSpPr>
          <p:spPr>
            <a:xfrm>
              <a:off x="8455186" y="3814424"/>
              <a:ext cx="24444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훈련</a:t>
              </a:r>
              <a:endParaRPr 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6B96AE-8770-40D9-86E0-30427F4EA110}"/>
                </a:ext>
              </a:extLst>
            </p:cNvPr>
            <p:cNvSpPr txBox="1"/>
            <p:nvPr/>
          </p:nvSpPr>
          <p:spPr>
            <a:xfrm>
              <a:off x="8455186" y="4250003"/>
              <a:ext cx="24444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ko-KR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1000</a:t>
              </a:r>
              <a:r>
                <a:rPr lang="ko-KR" altLang="en-US" sz="1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훈련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14A278CF-FCB2-4037-A0C8-A207907512F7}"/>
                </a:ext>
              </a:extLst>
            </p:cNvPr>
            <p:cNvSpPr txBox="1"/>
            <p:nvPr/>
          </p:nvSpPr>
          <p:spPr>
            <a:xfrm>
              <a:off x="8455186" y="4698824"/>
              <a:ext cx="24444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altLang="zh-CN" sz="1000" dirty="0">
                  <a:latin typeface="나눔스퀘어" panose="020B0600000101010101" pitchFamily="50" charset="-127"/>
                </a:rPr>
                <a:t>10000</a:t>
              </a:r>
              <a:r>
                <a:rPr lang="ko-KR" altLang="en-US" sz="1000" dirty="0">
                  <a:latin typeface="나눔스퀘어" panose="020B0600000101010101" pitchFamily="50" charset="-127"/>
                </a:rPr>
                <a:t>개 훈련</a:t>
              </a:r>
              <a:r>
                <a:rPr lang="en-US" altLang="zh-CN" sz="1000" dirty="0">
                  <a:latin typeface="나눔스퀘어" panose="020B0600000101010101" pitchFamily="50" charset="-127"/>
                </a:rPr>
                <a:t> </a:t>
              </a:r>
              <a:endPara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56B224-37F2-4909-A7AD-33B82598EB24}"/>
              </a:ext>
            </a:extLst>
          </p:cNvPr>
          <p:cNvSpPr txBox="1"/>
          <p:nvPr/>
        </p:nvSpPr>
        <p:spPr>
          <a:xfrm>
            <a:off x="3738691" y="1304849"/>
            <a:ext cx="14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ACC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21D1753A-07D1-4273-BD1A-C455D81546F8}"/>
              </a:ext>
            </a:extLst>
          </p:cNvPr>
          <p:cNvSpPr/>
          <p:nvPr/>
        </p:nvSpPr>
        <p:spPr>
          <a:xfrm rot="5400000">
            <a:off x="607368" y="1380314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图片Group 26">
            <a:extLst>
              <a:ext uri="{FF2B5EF4-FFF2-40B4-BE49-F238E27FC236}">
                <a16:creationId xmlns:a16="http://schemas.microsoft.com/office/drawing/2014/main" id="{07E9F092-F03D-4771-9318-B69632E302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0211" y="1362842"/>
            <a:ext cx="5393391" cy="29800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21256DE-5328-43E4-B7D1-A2CCDAEA18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9"/>
          <a:stretch/>
        </p:blipFill>
        <p:spPr>
          <a:xfrm>
            <a:off x="6699909" y="4753099"/>
            <a:ext cx="5123693" cy="12175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6CE7FA2-EFBC-4A13-95E9-9F8BA637B30A}"/>
              </a:ext>
            </a:extLst>
          </p:cNvPr>
          <p:cNvSpPr txBox="1"/>
          <p:nvPr/>
        </p:nvSpPr>
        <p:spPr>
          <a:xfrm>
            <a:off x="10197347" y="4755566"/>
            <a:ext cx="1607894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sz="2000" b="1"/>
              <a:t>Accuracy</a:t>
            </a:r>
          </a:p>
          <a:p>
            <a:r>
              <a:rPr lang="en-US" altLang="ko-KR" sz="2000" b="1"/>
              <a:t>0.8265</a:t>
            </a:r>
            <a:endParaRPr lang="ko-KR" altLang="en-US" sz="20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1BE75D-7436-4C9E-955A-1EB6BFE4480A}"/>
              </a:ext>
            </a:extLst>
          </p:cNvPr>
          <p:cNvCxnSpPr>
            <a:cxnSpLocks/>
          </p:cNvCxnSpPr>
          <p:nvPr/>
        </p:nvCxnSpPr>
        <p:spPr>
          <a:xfrm>
            <a:off x="11564039" y="5210175"/>
            <a:ext cx="0" cy="327896"/>
          </a:xfrm>
          <a:prstGeom prst="straightConnector1">
            <a:avLst/>
          </a:prstGeom>
          <a:ln w="57150">
            <a:solidFill>
              <a:srgbClr val="DE4B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D7CCAA-35E6-4F55-82FF-F6C55E425A76}"/>
              </a:ext>
            </a:extLst>
          </p:cNvPr>
          <p:cNvCxnSpPr/>
          <p:nvPr/>
        </p:nvCxnSpPr>
        <p:spPr>
          <a:xfrm>
            <a:off x="10553700" y="5734050"/>
            <a:ext cx="1251541" cy="0"/>
          </a:xfrm>
          <a:prstGeom prst="line">
            <a:avLst/>
          </a:prstGeom>
          <a:ln w="19050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93EB81-5FC4-48AF-8BBC-50EFB8AB5BE6}"/>
              </a:ext>
            </a:extLst>
          </p:cNvPr>
          <p:cNvGrpSpPr/>
          <p:nvPr/>
        </p:nvGrpSpPr>
        <p:grpSpPr>
          <a:xfrm>
            <a:off x="4314665" y="593006"/>
            <a:ext cx="3714910" cy="286118"/>
            <a:chOff x="4507448" y="593006"/>
            <a:chExt cx="3195994" cy="286118"/>
          </a:xfrm>
        </p:grpSpPr>
        <p:cxnSp>
          <p:nvCxnSpPr>
            <p:cNvPr id="47" name="Group 20">
              <a:extLst>
                <a:ext uri="{FF2B5EF4-FFF2-40B4-BE49-F238E27FC236}">
                  <a16:creationId xmlns:a16="http://schemas.microsoft.com/office/drawing/2014/main" id="{451A6FBA-D744-4799-B47B-99C3F47448E9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879124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roup 20">
              <a:extLst>
                <a:ext uri="{FF2B5EF4-FFF2-40B4-BE49-F238E27FC236}">
                  <a16:creationId xmlns:a16="http://schemas.microsoft.com/office/drawing/2014/main" id="{F55C314E-B5DD-4E97-856B-E1E2B4BD0269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593006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3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4A53AF5-335B-4A2A-8066-B5231B4EAA50}"/>
              </a:ext>
            </a:extLst>
          </p:cNvPr>
          <p:cNvSpPr/>
          <p:nvPr/>
        </p:nvSpPr>
        <p:spPr>
          <a:xfrm>
            <a:off x="429899" y="1676406"/>
            <a:ext cx="11514653" cy="40766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780676" y="19289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NLP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40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단어의 수와 출현율이 저조한 </a:t>
            </a:r>
            <a:r>
              <a:rPr lang="ko-KR" altLang="en-US"/>
              <a:t>단어 삭제</a:t>
            </a:r>
            <a:endParaRPr lang="en-US" altLang="zh-CN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CC59A1-9A62-48F5-94D4-B9EA37EC8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r="11194"/>
          <a:stretch/>
        </p:blipFill>
        <p:spPr>
          <a:xfrm>
            <a:off x="4610099" y="1891638"/>
            <a:ext cx="7152001" cy="3437075"/>
          </a:xfrm>
          <a:prstGeom prst="rect">
            <a:avLst/>
          </a:prstGeom>
        </p:spPr>
      </p:pic>
      <p:sp>
        <p:nvSpPr>
          <p:cNvPr id="45" name="Group 27">
            <a:extLst>
              <a:ext uri="{FF2B5EF4-FFF2-40B4-BE49-F238E27FC236}">
                <a16:creationId xmlns:a16="http://schemas.microsoft.com/office/drawing/2014/main" id="{94543C26-D360-409A-A01C-6C875B085065}"/>
              </a:ext>
            </a:extLst>
          </p:cNvPr>
          <p:cNvSpPr txBox="1"/>
          <p:nvPr/>
        </p:nvSpPr>
        <p:spPr>
          <a:xfrm>
            <a:off x="840345" y="2179453"/>
            <a:ext cx="2892444" cy="2349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희귀단어 </a:t>
            </a:r>
            <a:r>
              <a:rPr lang="en-US" altLang="ko-KR" sz="20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sz="2000" b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단어</a:t>
            </a:r>
            <a:endParaRPr lang="en-US" altLang="ko-KR" sz="2000" b="1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endParaRPr lang="en-US" altLang="ko-KR" sz="11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댓글들에 나오는 희귀 단어 특정들을 댓글에서 포인트로 잡고 은어 같은 부분들은 삭제하여 데이터 값에 영향을 주지 않기로 하였습니다</a:t>
            </a:r>
            <a:r>
              <a:rPr lang="en-US" altLang="ko-KR" sz="16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6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6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49812E-4F3D-4391-85B5-EA7009A20A31}"/>
              </a:ext>
            </a:extLst>
          </p:cNvPr>
          <p:cNvGrpSpPr/>
          <p:nvPr/>
        </p:nvGrpSpPr>
        <p:grpSpPr>
          <a:xfrm>
            <a:off x="4314665" y="593006"/>
            <a:ext cx="3714910" cy="286118"/>
            <a:chOff x="4507448" y="593006"/>
            <a:chExt cx="3195994" cy="286118"/>
          </a:xfrm>
        </p:grpSpPr>
        <p:cxnSp>
          <p:nvCxnSpPr>
            <p:cNvPr id="18" name="Group 20">
              <a:extLst>
                <a:ext uri="{FF2B5EF4-FFF2-40B4-BE49-F238E27FC236}">
                  <a16:creationId xmlns:a16="http://schemas.microsoft.com/office/drawing/2014/main" id="{BFC54600-724D-42CB-8924-E7FE4A68C25B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879124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roup 20">
              <a:extLst>
                <a:ext uri="{FF2B5EF4-FFF2-40B4-BE49-F238E27FC236}">
                  <a16:creationId xmlns:a16="http://schemas.microsoft.com/office/drawing/2014/main" id="{D6196DBC-A0DA-445D-B1F6-22A02D4DDC1F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593006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Group 27">
            <a:extLst>
              <a:ext uri="{FF2B5EF4-FFF2-40B4-BE49-F238E27FC236}">
                <a16:creationId xmlns:a16="http://schemas.microsoft.com/office/drawing/2014/main" id="{B3449E5E-DE82-4F56-AC88-5E32BD3D1B0E}"/>
              </a:ext>
            </a:extLst>
          </p:cNvPr>
          <p:cNvSpPr txBox="1"/>
          <p:nvPr/>
        </p:nvSpPr>
        <p:spPr>
          <a:xfrm>
            <a:off x="4610099" y="5392690"/>
            <a:ext cx="3841110" cy="29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자료</a:t>
            </a:r>
            <a:r>
              <a:rPr lang="en-US" altLang="ko-KR" sz="11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zh-CN" sz="11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https://devtimes.com/nlp-korea-movie-review)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4A53AF5-335B-4A2A-8066-B5231B4EAA50}"/>
              </a:ext>
            </a:extLst>
          </p:cNvPr>
          <p:cNvSpPr/>
          <p:nvPr/>
        </p:nvSpPr>
        <p:spPr>
          <a:xfrm>
            <a:off x="429899" y="1676406"/>
            <a:ext cx="11514653" cy="40766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780676" y="19289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NLP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40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직접 댓글을 가져와 결과치 예상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49812E-4F3D-4391-85B5-EA7009A20A31}"/>
              </a:ext>
            </a:extLst>
          </p:cNvPr>
          <p:cNvGrpSpPr/>
          <p:nvPr/>
        </p:nvGrpSpPr>
        <p:grpSpPr>
          <a:xfrm>
            <a:off x="4314665" y="593006"/>
            <a:ext cx="3714910" cy="286118"/>
            <a:chOff x="4507448" y="593006"/>
            <a:chExt cx="3195994" cy="286118"/>
          </a:xfrm>
        </p:grpSpPr>
        <p:cxnSp>
          <p:nvCxnSpPr>
            <p:cNvPr id="18" name="Group 20">
              <a:extLst>
                <a:ext uri="{FF2B5EF4-FFF2-40B4-BE49-F238E27FC236}">
                  <a16:creationId xmlns:a16="http://schemas.microsoft.com/office/drawing/2014/main" id="{BFC54600-724D-42CB-8924-E7FE4A68C25B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879124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roup 20">
              <a:extLst>
                <a:ext uri="{FF2B5EF4-FFF2-40B4-BE49-F238E27FC236}">
                  <a16:creationId xmlns:a16="http://schemas.microsoft.com/office/drawing/2014/main" id="{D6196DBC-A0DA-445D-B1F6-22A02D4DDC1F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593006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F95E433D-7F7D-43E0-ADFC-5BE88B308A11}"/>
              </a:ext>
            </a:extLst>
          </p:cNvPr>
          <p:cNvGrpSpPr/>
          <p:nvPr/>
        </p:nvGrpSpPr>
        <p:grpSpPr>
          <a:xfrm>
            <a:off x="978918" y="2041143"/>
            <a:ext cx="2458438" cy="2618963"/>
            <a:chOff x="5394701" y="1166752"/>
            <a:chExt cx="2458438" cy="2618963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155A41EE-37E2-462E-824F-03F53BE0F61F}"/>
                </a:ext>
              </a:extLst>
            </p:cNvPr>
            <p:cNvSpPr txBox="1"/>
            <p:nvPr/>
          </p:nvSpPr>
          <p:spPr>
            <a:xfrm>
              <a:off x="5408706" y="1166752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ko-KR" altLang="en-US" sz="2000" b="1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예측 결과</a:t>
              </a:r>
              <a:endParaRPr lang="en-US" sz="20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Group 5">
              <a:extLst>
                <a:ext uri="{FF2B5EF4-FFF2-40B4-BE49-F238E27FC236}">
                  <a16:creationId xmlns:a16="http://schemas.microsoft.com/office/drawing/2014/main" id="{5C1620BE-54D6-4105-AC49-C2CD55D19659}"/>
                </a:ext>
              </a:extLst>
            </p:cNvPr>
            <p:cNvSpPr txBox="1"/>
            <p:nvPr/>
          </p:nvSpPr>
          <p:spPr>
            <a:xfrm>
              <a:off x="5394701" y="1662057"/>
              <a:ext cx="23219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보고 싶은 영화의 댓글을 가져와 입력하면 이 영화를 추천 하는 것인지 아니면 추천 하지 않은 것인지 알 수 있습니다</a:t>
              </a:r>
              <a:r>
                <a:rPr lang="en-US" altLang="ko-KR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  <a:p>
              <a:pPr algn="l"/>
              <a:endPara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보완</a:t>
              </a:r>
              <a:endPara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결과로 각 영화에 많은 리뷰 댓글을 크롤링하여 평점을 대신하여 영화를 추천하고 있는지 아니면 추천하고 있는지 확인 할 수 있습니다</a:t>
              </a:r>
              <a:r>
                <a:rPr lang="en-US" altLang="ko-KR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F1B2D37-1CD1-44FA-AF56-9D662D60C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00"/>
          <a:stretch/>
        </p:blipFill>
        <p:spPr>
          <a:xfrm>
            <a:off x="4314665" y="2156727"/>
            <a:ext cx="7322537" cy="28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4A53AF5-335B-4A2A-8066-B5231B4EAA50}"/>
              </a:ext>
            </a:extLst>
          </p:cNvPr>
          <p:cNvSpPr/>
          <p:nvPr/>
        </p:nvSpPr>
        <p:spPr>
          <a:xfrm>
            <a:off x="429899" y="1676406"/>
            <a:ext cx="11514653" cy="44672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756630" y="19289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번외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40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/>
              <a:t>LDA</a:t>
            </a:r>
            <a:r>
              <a:rPr lang="ko-KR" altLang="en-US"/>
              <a:t>기법을 통한 영화 별 주 댓글 분석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49812E-4F3D-4391-85B5-EA7009A20A31}"/>
              </a:ext>
            </a:extLst>
          </p:cNvPr>
          <p:cNvGrpSpPr/>
          <p:nvPr/>
        </p:nvGrpSpPr>
        <p:grpSpPr>
          <a:xfrm>
            <a:off x="4314665" y="593006"/>
            <a:ext cx="3714910" cy="286118"/>
            <a:chOff x="4507448" y="593006"/>
            <a:chExt cx="3195994" cy="286118"/>
          </a:xfrm>
        </p:grpSpPr>
        <p:cxnSp>
          <p:nvCxnSpPr>
            <p:cNvPr id="18" name="Group 20">
              <a:extLst>
                <a:ext uri="{FF2B5EF4-FFF2-40B4-BE49-F238E27FC236}">
                  <a16:creationId xmlns:a16="http://schemas.microsoft.com/office/drawing/2014/main" id="{BFC54600-724D-42CB-8924-E7FE4A68C25B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879124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roup 20">
              <a:extLst>
                <a:ext uri="{FF2B5EF4-FFF2-40B4-BE49-F238E27FC236}">
                  <a16:creationId xmlns:a16="http://schemas.microsoft.com/office/drawing/2014/main" id="{D6196DBC-A0DA-445D-B1F6-22A02D4DDC1F}"/>
                </a:ext>
              </a:extLst>
            </p:cNvPr>
            <p:cNvCxnSpPr>
              <a:cxnSpLocks/>
            </p:cNvCxnSpPr>
            <p:nvPr/>
          </p:nvCxnSpPr>
          <p:spPr>
            <a:xfrm>
              <a:off x="4507448" y="593006"/>
              <a:ext cx="3195994" cy="0"/>
            </a:xfrm>
            <a:prstGeom prst="line">
              <a:avLst/>
            </a:prstGeom>
            <a:ln w="22225" cap="rnd">
              <a:solidFill>
                <a:srgbClr val="DE4B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">
            <a:extLst>
              <a:ext uri="{FF2B5EF4-FFF2-40B4-BE49-F238E27FC236}">
                <a16:creationId xmlns:a16="http://schemas.microsoft.com/office/drawing/2014/main" id="{172E001C-EEC6-4FF2-9A5E-4F96EEB08F37}"/>
              </a:ext>
            </a:extLst>
          </p:cNvPr>
          <p:cNvGrpSpPr/>
          <p:nvPr/>
        </p:nvGrpSpPr>
        <p:grpSpPr>
          <a:xfrm>
            <a:off x="840345" y="2091478"/>
            <a:ext cx="2458438" cy="2675043"/>
            <a:chOff x="5394701" y="1323503"/>
            <a:chExt cx="2458438" cy="2469593"/>
          </a:xfrm>
        </p:grpSpPr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92CAC5DE-B455-4428-80B3-0396433F0EDD}"/>
                </a:ext>
              </a:extLst>
            </p:cNvPr>
            <p:cNvSpPr txBox="1"/>
            <p:nvPr/>
          </p:nvSpPr>
          <p:spPr>
            <a:xfrm>
              <a:off x="5408706" y="1323503"/>
              <a:ext cx="2444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en-US" sz="1800" b="1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Predict</a:t>
              </a:r>
            </a:p>
          </p:txBody>
        </p:sp>
        <p:sp>
          <p:nvSpPr>
            <p:cNvPr id="26" name="Group 5">
              <a:extLst>
                <a:ext uri="{FF2B5EF4-FFF2-40B4-BE49-F238E27FC236}">
                  <a16:creationId xmlns:a16="http://schemas.microsoft.com/office/drawing/2014/main" id="{6C461C2C-98AC-4DF0-9BEA-E0CDA4363DBB}"/>
                </a:ext>
              </a:extLst>
            </p:cNvPr>
            <p:cNvSpPr txBox="1"/>
            <p:nvPr/>
          </p:nvSpPr>
          <p:spPr>
            <a:xfrm>
              <a:off x="5394701" y="1662057"/>
              <a:ext cx="2321993" cy="21310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영화 리뷰 댓글 자료를 바탕으로 영화 별 어떠한 댓글이 많이 나왔는지 분석이 가능했습니다</a:t>
              </a:r>
              <a:r>
                <a:rPr lang="en-US" altLang="ko-KR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l"/>
              <a:endPara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보완</a:t>
              </a:r>
              <a:endPara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이러한 댓글을 바탕으로 흥미가 가는지 유사성을 더 고민해 봐 추천 알고리즘에 추가 할 수 있는 경우를 더 고민 해봐야합니다</a:t>
              </a:r>
              <a:r>
                <a:rPr lang="en-US" altLang="ko-KR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l"/>
              <a:r>
                <a:rPr lang="ko-KR" altLang="en-US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어떤 식으로 마케팅을 해야 하는 지도 확인해야 합니다</a:t>
              </a:r>
              <a:r>
                <a:rPr lang="en-US" altLang="ko-KR" sz="1200" dirty="0">
                  <a:solidFill>
                    <a:srgbClr val="5A5A5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9714891-D63C-4CBF-8BDD-6370336FE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1"/>
          <a:stretch/>
        </p:blipFill>
        <p:spPr>
          <a:xfrm>
            <a:off x="4151373" y="1798332"/>
            <a:ext cx="7610728" cy="42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4" name="Group 23"/>
          <p:cNvSpPr/>
          <p:nvPr/>
        </p:nvSpPr>
        <p:spPr>
          <a:xfrm>
            <a:off x="5554823" y="4610645"/>
            <a:ext cx="1082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과제</a:t>
            </a:r>
            <a:endParaRPr lang="en-US" altLang="zh-CN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4323047" y="3952964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 및 기대효과</a:t>
            </a:r>
            <a:endParaRPr lang="zh-CN" altLang="en-US" sz="2800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809996" y="2400786"/>
            <a:ext cx="4715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프로제트</a:t>
            </a:r>
            <a:r>
              <a:rPr lang="en-US" altLang="ko-KR" sz="48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lang="en-US" altLang="zh-CN" sz="4800" dirty="0">
              <a:solidFill>
                <a:srgbClr val="DE4B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Group 27"/>
          <p:cNvCxnSpPr/>
          <p:nvPr/>
        </p:nvCxnSpPr>
        <p:spPr>
          <a:xfrm>
            <a:off x="5968738" y="3916638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28389" y="192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마무리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기대효과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D7FE2F-FA94-4ABE-82F7-EAA9F83184D9}"/>
              </a:ext>
            </a:extLst>
          </p:cNvPr>
          <p:cNvSpPr txBox="1"/>
          <p:nvPr/>
        </p:nvSpPr>
        <p:spPr>
          <a:xfrm>
            <a:off x="1138257" y="1204467"/>
            <a:ext cx="270964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8A6241-14C7-4818-A234-0D14308805F6}"/>
              </a:ext>
            </a:extLst>
          </p:cNvPr>
          <p:cNvSpPr txBox="1"/>
          <p:nvPr/>
        </p:nvSpPr>
        <p:spPr>
          <a:xfrm>
            <a:off x="1138257" y="1619522"/>
            <a:ext cx="10133887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세부 주제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 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평점 예측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회귀분석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</a:p>
          <a:p>
            <a:pPr marL="180975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80975" algn="l"/>
              </a:tabLst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크롤링을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통해 수집한 관람 등급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관객수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연령 비율 등의 변수와 추가적으로 문장 분석을 통해 내용이 유사한 영화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개의 평균 평점을 활용하여 시각화 및 회귀분석을 진행했다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시각화 자료로 확인했을 때는 각 독립변수와 영화 평점의 상관관계를 확인할 수 없었다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추가적으로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LinearRegression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Ridge, Lasso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모델을 통해 회귀 분석을 진행했지만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RMSE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결과값이 예상처럼 좋게 나오지 않았다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수집한 독립 변수들로 평점 예측을 했을 때 유의미한 결과를 얻지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못했다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주제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: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 시스템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(TF-IDF)</a:t>
            </a:r>
          </a:p>
          <a:p>
            <a:pPr marL="180975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영화를 선택에 영향을 주는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블로그를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문장 분석을 진행한 후 코사인 유사도를 확인하여 특정 영화와 유사한 영화를 추천하는 영화 추천 시스템을 만들었다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 시스템을 실행했을 때 추천된 영화 리스트를 확인해본 결과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 상 유사도가 높은 영화가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추천되었다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6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주제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: </a:t>
            </a: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감성 분석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(NLP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80975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댓글 기반 시스템으로 평점으로 평가하는 기존 시장에서 댓글로 평가하여 추천 하는 시스템 구축 가능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E2D027-B7B1-4BDC-8EFA-071CB480714C}"/>
              </a:ext>
            </a:extLst>
          </p:cNvPr>
          <p:cNvSpPr txBox="1"/>
          <p:nvPr/>
        </p:nvSpPr>
        <p:spPr>
          <a:xfrm>
            <a:off x="1138257" y="4409523"/>
            <a:ext cx="270964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90493-0D7F-42F2-A106-422472602302}"/>
              </a:ext>
            </a:extLst>
          </p:cNvPr>
          <p:cNvSpPr txBox="1"/>
          <p:nvPr/>
        </p:nvSpPr>
        <p:spPr>
          <a:xfrm>
            <a:off x="624840" y="4904432"/>
            <a:ext cx="10647304" cy="1632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146050" latinLnBrk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기존의 감독</a:t>
            </a:r>
            <a:r>
              <a:rPr lang="en-US" altLang="ko-KR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배우</a:t>
            </a:r>
            <a:r>
              <a:rPr lang="en-US" altLang="ko-KR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관객수</a:t>
            </a:r>
            <a:r>
              <a:rPr lang="en-US" altLang="ko-KR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연령 비율 등의 독립 변수 범위를 넓힌다면 유의미한 평점 예측이 가능할 것이다</a:t>
            </a:r>
            <a:r>
              <a:rPr lang="en-US" altLang="ko-KR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이를 통해 영화의 흥행성</a:t>
            </a:r>
            <a:r>
              <a:rPr lang="en-US" altLang="ko-KR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관객 선호도 분석 등 영화 상업성을 알 수 </a:t>
            </a:r>
            <a:r>
              <a:rPr lang="ko-KR" altLang="en-US" sz="1400" kern="10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400" kern="100">
                <a:solidFill>
                  <a:srgbClr val="5959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altLang="ko-KR" sz="1050" kern="100">
              <a:solidFill>
                <a:srgbClr val="59595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628650" indent="-146050" latinLnBrk="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ko-KR" sz="1400" kern="100" dirty="0">
              <a:solidFill>
                <a:srgbClr val="59595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628650" indent="-146050" latinLnBrk="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감독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배우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스토리 기반 분석을 통해 사람들에게 알려지지 않은 영화도 영화 추천 리스트에 올라 새롭게 주목받을 수 있는 가능성을 높일 수 있다</a:t>
            </a:r>
            <a:r>
              <a:rPr lang="en-US" altLang="ko-KR" sz="1400" kern="1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50EE6E3-693D-43CB-B5A8-ADC8A4A8DF5B}"/>
              </a:ext>
            </a:extLst>
          </p:cNvPr>
          <p:cNvSpPr/>
          <p:nvPr/>
        </p:nvSpPr>
        <p:spPr>
          <a:xfrm rot="5400000">
            <a:off x="902384" y="1364090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A0C7178C-DD62-41C5-ADB9-3142E2440491}"/>
              </a:ext>
            </a:extLst>
          </p:cNvPr>
          <p:cNvSpPr/>
          <p:nvPr/>
        </p:nvSpPr>
        <p:spPr>
          <a:xfrm rot="5400000">
            <a:off x="902384" y="4612300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628389" y="192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마무리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보완할 점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A9E26A5-1113-46B1-BF10-E425A42C5ED3}"/>
              </a:ext>
            </a:extLst>
          </p:cNvPr>
          <p:cNvSpPr txBox="1"/>
          <p:nvPr/>
        </p:nvSpPr>
        <p:spPr>
          <a:xfrm>
            <a:off x="1249680" y="1103137"/>
            <a:ext cx="270964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과제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EE60B-D395-4AC2-9654-61B30803970B}"/>
              </a:ext>
            </a:extLst>
          </p:cNvPr>
          <p:cNvSpPr txBox="1"/>
          <p:nvPr/>
        </p:nvSpPr>
        <p:spPr>
          <a:xfrm>
            <a:off x="1249680" y="1782936"/>
            <a:ext cx="9446895" cy="363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세부 주제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 :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평점 예측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66700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 성능이 좋지 않은 이유를 추측하면 수집한 독립 변수가 적어 평점 상관성 분석 정확도가 떨어진다고 생각된다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이를 위해 다른 독립변수를 추가적으로 수집하여 데이터 범위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개수를 늘려 회귀분석을 진행해야 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두 번째 이유는 종속 변수인 네티즌 평점의 분포가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8-9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점 사이에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75%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모여 있어 변별력이 떨어진다는 것이다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종속 변수인 네티즌 평점을 스케일링을 해본 결과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LinearRegression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RMSE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감소하는 것을 확인했다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이를 통해 독립 변수의 스케일링과 함께 종속변수의 스케일링을 진행하는 것이 필요하다고 생각된다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266700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71450" marR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주제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 시스템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66700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댓글 기반 시스템으로 평점으로 평가하는 기존 시장에서 댓글로 평가하여 추천 하는 시스템 구축 가능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66700" marR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Tfidf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각 영화에 특정 단어가 무엇인지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groupby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따로 추출 단어로 추천하는 영화 시스템 구축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C83D75E8-2659-4902-8C65-FA7CD9EE311D}"/>
              </a:ext>
            </a:extLst>
          </p:cNvPr>
          <p:cNvSpPr/>
          <p:nvPr/>
        </p:nvSpPr>
        <p:spPr>
          <a:xfrm rot="5400000">
            <a:off x="1013807" y="1262760"/>
            <a:ext cx="253345" cy="218401"/>
          </a:xfrm>
          <a:prstGeom prst="triangle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5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cxnSp>
        <p:nvCxnSpPr>
          <p:cNvPr id="28" name="Group 27"/>
          <p:cNvCxnSpPr/>
          <p:nvPr/>
        </p:nvCxnSpPr>
        <p:spPr>
          <a:xfrm>
            <a:off x="5968738" y="317522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oup 23">
            <a:extLst>
              <a:ext uri="{FF2B5EF4-FFF2-40B4-BE49-F238E27FC236}">
                <a16:creationId xmlns:a16="http://schemas.microsoft.com/office/drawing/2014/main" id="{4ADFF4C5-8EA6-49EF-8846-8A5949EC95D1}"/>
              </a:ext>
            </a:extLst>
          </p:cNvPr>
          <p:cNvSpPr/>
          <p:nvPr/>
        </p:nvSpPr>
        <p:spPr>
          <a:xfrm>
            <a:off x="5120340" y="3816852"/>
            <a:ext cx="17908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주제</a:t>
            </a:r>
            <a:endParaRPr lang="en-US" altLang="ko-KR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endParaRPr lang="en-US" altLang="ko-KR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구조</a:t>
            </a:r>
            <a:endParaRPr lang="en-US" altLang="zh-CN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76">
            <a:extLst>
              <a:ext uri="{FF2B5EF4-FFF2-40B4-BE49-F238E27FC236}">
                <a16:creationId xmlns:a16="http://schemas.microsoft.com/office/drawing/2014/main" id="{1234E11E-BCF2-4FA1-9855-B449FB93C45A}"/>
              </a:ext>
            </a:extLst>
          </p:cNvPr>
          <p:cNvSpPr txBox="1"/>
          <p:nvPr/>
        </p:nvSpPr>
        <p:spPr>
          <a:xfrm>
            <a:off x="4242829" y="3355934"/>
            <a:ext cx="354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A5A5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  <a:endParaRPr lang="zh-CN" altLang="en-US" sz="2800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4" name="TextBox 76">
            <a:extLst>
              <a:ext uri="{FF2B5EF4-FFF2-40B4-BE49-F238E27FC236}">
                <a16:creationId xmlns:a16="http://schemas.microsoft.com/office/drawing/2014/main" id="{B907FD6A-FEEC-43F9-AB88-B3846750F9E3}"/>
              </a:ext>
            </a:extLst>
          </p:cNvPr>
          <p:cNvSpPr txBox="1"/>
          <p:nvPr/>
        </p:nvSpPr>
        <p:spPr>
          <a:xfrm>
            <a:off x="4439436" y="2299675"/>
            <a:ext cx="334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>
            <a:off x="8564880" y="5384482"/>
            <a:ext cx="2773680" cy="1473518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400000000000000" pitchFamily="34" charset="-127"/>
              <a:ea typeface="Arial" panose="020B0400000000000000" pitchFamily="34" charset="-127"/>
            </a:endParaRPr>
          </a:p>
        </p:txBody>
      </p:sp>
      <p:sp>
        <p:nvSpPr>
          <p:cNvPr id="10" name="Group 9"/>
          <p:cNvSpPr/>
          <p:nvPr/>
        </p:nvSpPr>
        <p:spPr>
          <a:xfrm>
            <a:off x="9497658" y="6375559"/>
            <a:ext cx="908124" cy="482441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400000000000000" pitchFamily="34" charset="-127"/>
              <a:ea typeface="Arial" panose="020B0400000000000000" pitchFamily="34" charset="-127"/>
            </a:endParaRPr>
          </a:p>
        </p:txBody>
      </p:sp>
      <p:sp>
        <p:nvSpPr>
          <p:cNvPr id="9" name="Group 8"/>
          <p:cNvSpPr/>
          <p:nvPr/>
        </p:nvSpPr>
        <p:spPr>
          <a:xfrm flipV="1">
            <a:off x="220531" y="0"/>
            <a:ext cx="4219389" cy="2241551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400000000000000" pitchFamily="34" charset="-127"/>
              <a:ea typeface="Arial" panose="020B0400000000000000" pitchFamily="34" charset="-127"/>
            </a:endParaRPr>
          </a:p>
        </p:txBody>
      </p:sp>
      <p:sp>
        <p:nvSpPr>
          <p:cNvPr id="13" name="Group 12"/>
          <p:cNvSpPr/>
          <p:nvPr/>
        </p:nvSpPr>
        <p:spPr>
          <a:xfrm flipV="1">
            <a:off x="912913" y="0"/>
            <a:ext cx="4771429" cy="2534822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400000000000000" pitchFamily="34" charset="-127"/>
              <a:ea typeface="Arial" panose="020B0400000000000000" pitchFamily="34" charset="-127"/>
            </a:endParaRPr>
          </a:p>
        </p:txBody>
      </p:sp>
      <p:cxnSp>
        <p:nvCxnSpPr>
          <p:cNvPr id="11" name="Group 10"/>
          <p:cNvCxnSpPr/>
          <p:nvPr/>
        </p:nvCxnSpPr>
        <p:spPr>
          <a:xfrm>
            <a:off x="5933470" y="3604580"/>
            <a:ext cx="341454" cy="0"/>
          </a:xfrm>
          <a:prstGeom prst="line">
            <a:avLst/>
          </a:prstGeom>
          <a:ln w="25400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oup 11"/>
          <p:cNvSpPr txBox="1"/>
          <p:nvPr/>
        </p:nvSpPr>
        <p:spPr>
          <a:xfrm>
            <a:off x="3496819" y="2765322"/>
            <a:ext cx="519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THANKS</a:t>
            </a:r>
            <a:endParaRPr lang="zh-CN" altLang="en-US" sz="4800" dirty="0">
              <a:solidFill>
                <a:srgbClr val="DE4B5D"/>
              </a:solidFill>
              <a:latin typeface="나눔스퀘어 Bold" panose="020B0600000101010101" pitchFamily="50" charset="-127"/>
              <a:ea typeface="Arial" panose="020B0400000000000000" pitchFamily="34" charset="-127"/>
            </a:endParaRPr>
          </a:p>
        </p:txBody>
      </p:sp>
      <p:sp>
        <p:nvSpPr>
          <p:cNvPr id="14" name="Group 13"/>
          <p:cNvSpPr txBox="1"/>
          <p:nvPr/>
        </p:nvSpPr>
        <p:spPr>
          <a:xfrm>
            <a:off x="4538945" y="3753047"/>
            <a:ext cx="313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202X presentation   pptmoa.com </a:t>
            </a:r>
            <a:endParaRPr lang="zh-CN" altLang="en-US" sz="1200" dirty="0">
              <a:solidFill>
                <a:srgbClr val="5A5A5A"/>
              </a:solidFill>
              <a:latin typeface="나눔스퀘어" panose="020B0600000101010101" pitchFamily="50" charset="-127"/>
              <a:ea typeface="Noto Sans CJK KR Light" panose="020B03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3746810" y="2968779"/>
            <a:ext cx="3936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  <a:endParaRPr lang="en-US" altLang="zh-CN" sz="5400" dirty="0">
              <a:solidFill>
                <a:srgbClr val="DE4B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9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76">
            <a:extLst>
              <a:ext uri="{FF2B5EF4-FFF2-40B4-BE49-F238E27FC236}">
                <a16:creationId xmlns:a16="http://schemas.microsoft.com/office/drawing/2014/main" id="{95E0854D-76F1-4D22-BB74-DA1375BAFF70}"/>
              </a:ext>
            </a:extLst>
          </p:cNvPr>
          <p:cNvSpPr txBox="1"/>
          <p:nvPr/>
        </p:nvSpPr>
        <p:spPr>
          <a:xfrm>
            <a:off x="5575777" y="381621"/>
            <a:ext cx="107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</a:t>
            </a:r>
            <a:endParaRPr lang="zh-CN" altLang="en-US" sz="24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33" name="TextBox 76">
            <a:extLst>
              <a:ext uri="{FF2B5EF4-FFF2-40B4-BE49-F238E27FC236}">
                <a16:creationId xmlns:a16="http://schemas.microsoft.com/office/drawing/2014/main" id="{5F15B7D6-FE8C-4F06-837D-9F71AA03F3FE}"/>
              </a:ext>
            </a:extLst>
          </p:cNvPr>
          <p:cNvSpPr txBox="1"/>
          <p:nvPr/>
        </p:nvSpPr>
        <p:spPr>
          <a:xfrm>
            <a:off x="1793303" y="2797740"/>
            <a:ext cx="127161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김재욱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4" name="Group 17">
            <a:extLst>
              <a:ext uri="{FF2B5EF4-FFF2-40B4-BE49-F238E27FC236}">
                <a16:creationId xmlns:a16="http://schemas.microsoft.com/office/drawing/2014/main" id="{FE192466-BA42-499A-BF02-D218F0F26994}"/>
              </a:ext>
            </a:extLst>
          </p:cNvPr>
          <p:cNvSpPr txBox="1"/>
          <p:nvPr/>
        </p:nvSpPr>
        <p:spPr>
          <a:xfrm>
            <a:off x="2646593" y="1461953"/>
            <a:ext cx="8015814" cy="795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35" name="TextBox 76">
            <a:extLst>
              <a:ext uri="{FF2B5EF4-FFF2-40B4-BE49-F238E27FC236}">
                <a16:creationId xmlns:a16="http://schemas.microsoft.com/office/drawing/2014/main" id="{3E5CE1EC-5067-4DF8-887D-0B2BC3851B7A}"/>
              </a:ext>
            </a:extLst>
          </p:cNvPr>
          <p:cNvSpPr txBox="1"/>
          <p:nvPr/>
        </p:nvSpPr>
        <p:spPr>
          <a:xfrm>
            <a:off x="1793303" y="3894350"/>
            <a:ext cx="127161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신권섭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6" name="TextBox 76">
            <a:extLst>
              <a:ext uri="{FF2B5EF4-FFF2-40B4-BE49-F238E27FC236}">
                <a16:creationId xmlns:a16="http://schemas.microsoft.com/office/drawing/2014/main" id="{0E97AA80-4A1C-4230-A6DB-6F3A21EFDC70}"/>
              </a:ext>
            </a:extLst>
          </p:cNvPr>
          <p:cNvSpPr txBox="1"/>
          <p:nvPr/>
        </p:nvSpPr>
        <p:spPr>
          <a:xfrm>
            <a:off x="1793303" y="4796575"/>
            <a:ext cx="127161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장근영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7" name="TextBox 76">
            <a:extLst>
              <a:ext uri="{FF2B5EF4-FFF2-40B4-BE49-F238E27FC236}">
                <a16:creationId xmlns:a16="http://schemas.microsoft.com/office/drawing/2014/main" id="{5BF43F84-D64C-47BE-B1B2-A7DB45DA9BFD}"/>
              </a:ext>
            </a:extLst>
          </p:cNvPr>
          <p:cNvSpPr txBox="1"/>
          <p:nvPr/>
        </p:nvSpPr>
        <p:spPr>
          <a:xfrm>
            <a:off x="1795987" y="5844342"/>
            <a:ext cx="127161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김한용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8" name="TextBox 76">
            <a:extLst>
              <a:ext uri="{FF2B5EF4-FFF2-40B4-BE49-F238E27FC236}">
                <a16:creationId xmlns:a16="http://schemas.microsoft.com/office/drawing/2014/main" id="{A6CB0110-9423-4E0C-B8F0-D5B7917B26BB}"/>
              </a:ext>
            </a:extLst>
          </p:cNvPr>
          <p:cNvSpPr txBox="1"/>
          <p:nvPr/>
        </p:nvSpPr>
        <p:spPr>
          <a:xfrm>
            <a:off x="1793303" y="1728914"/>
            <a:ext cx="127161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김선진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9" name="Group 17">
            <a:extLst>
              <a:ext uri="{FF2B5EF4-FFF2-40B4-BE49-F238E27FC236}">
                <a16:creationId xmlns:a16="http://schemas.microsoft.com/office/drawing/2014/main" id="{E1FC1705-4200-44A8-ADA8-7726016CF43D}"/>
              </a:ext>
            </a:extLst>
          </p:cNvPr>
          <p:cNvSpPr txBox="1"/>
          <p:nvPr/>
        </p:nvSpPr>
        <p:spPr>
          <a:xfrm>
            <a:off x="2646591" y="5610372"/>
            <a:ext cx="8015814" cy="795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40" name="Group 17">
            <a:extLst>
              <a:ext uri="{FF2B5EF4-FFF2-40B4-BE49-F238E27FC236}">
                <a16:creationId xmlns:a16="http://schemas.microsoft.com/office/drawing/2014/main" id="{04DEFDF2-784B-46B4-9695-3528C5C3F88B}"/>
              </a:ext>
            </a:extLst>
          </p:cNvPr>
          <p:cNvSpPr txBox="1"/>
          <p:nvPr/>
        </p:nvSpPr>
        <p:spPr>
          <a:xfrm>
            <a:off x="2646591" y="3704197"/>
            <a:ext cx="8015814" cy="795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41" name="Group 17">
            <a:extLst>
              <a:ext uri="{FF2B5EF4-FFF2-40B4-BE49-F238E27FC236}">
                <a16:creationId xmlns:a16="http://schemas.microsoft.com/office/drawing/2014/main" id="{8C10B644-6601-48F6-A957-CB2E6A35DBE8}"/>
              </a:ext>
            </a:extLst>
          </p:cNvPr>
          <p:cNvSpPr txBox="1"/>
          <p:nvPr/>
        </p:nvSpPr>
        <p:spPr>
          <a:xfrm>
            <a:off x="2646591" y="4641082"/>
            <a:ext cx="8015814" cy="795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42" name="Group 17">
            <a:extLst>
              <a:ext uri="{FF2B5EF4-FFF2-40B4-BE49-F238E27FC236}">
                <a16:creationId xmlns:a16="http://schemas.microsoft.com/office/drawing/2014/main" id="{72E35DFC-A7D6-45F3-9EB6-7EC4D6709049}"/>
              </a:ext>
            </a:extLst>
          </p:cNvPr>
          <p:cNvSpPr txBox="1"/>
          <p:nvPr/>
        </p:nvSpPr>
        <p:spPr>
          <a:xfrm>
            <a:off x="2646591" y="2630754"/>
            <a:ext cx="8015814" cy="795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느낀점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비대면으로 </a:t>
            </a:r>
            <a:endParaRPr lang="en-US" altLang="ko-KR" sz="12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</p:txBody>
      </p:sp>
      <p:sp>
        <p:nvSpPr>
          <p:cNvPr id="43" name="Oval 21">
            <a:extLst>
              <a:ext uri="{FF2B5EF4-FFF2-40B4-BE49-F238E27FC236}">
                <a16:creationId xmlns:a16="http://schemas.microsoft.com/office/drawing/2014/main" id="{90B86070-7EDE-4B7B-8E6D-5EAB2E7D2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11" y="2768660"/>
            <a:ext cx="379064" cy="369332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5770874A-A5AA-4206-B2BD-84DD35D0A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11" y="3865270"/>
            <a:ext cx="379064" cy="369332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6" name="Oval 21">
            <a:extLst>
              <a:ext uri="{FF2B5EF4-FFF2-40B4-BE49-F238E27FC236}">
                <a16:creationId xmlns:a16="http://schemas.microsoft.com/office/drawing/2014/main" id="{3E719225-E75D-4B99-8CD5-D5A6020A1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11" y="4767495"/>
            <a:ext cx="379064" cy="369332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451530BA-A12D-464C-B1D1-78CC258AB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895" y="5815262"/>
            <a:ext cx="379064" cy="369332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98D2E8C9-D251-49D8-9C5D-0BB1C0AA7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11" y="1699834"/>
            <a:ext cx="379064" cy="369332"/>
          </a:xfrm>
          <a:prstGeom prst="rect">
            <a:avLst/>
          </a:prstGeom>
          <a:solidFill>
            <a:srgbClr val="DE4B5D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38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 Bold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 Bold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 Bold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 Bold" panose="020B0600000101010101" pitchFamily="50" charset="-127"/>
              </a:endParaRPr>
            </a:p>
          </p:txBody>
        </p:sp>
      </p:grp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roup 4"/>
          <p:cNvSpPr/>
          <p:nvPr/>
        </p:nvSpPr>
        <p:spPr>
          <a:xfrm>
            <a:off x="4328160" y="4754880"/>
            <a:ext cx="5110480" cy="853440"/>
          </a:xfrm>
          <a:prstGeom prst="rect">
            <a:avLst/>
          </a:prstGeom>
          <a:noFill/>
          <a:ln w="25400">
            <a:solidFill>
              <a:srgbClr val="DE4B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 Bold" panose="020B0600000101010101" pitchFamily="50" charset="-127"/>
            </a:endParaRPr>
          </a:p>
        </p:txBody>
      </p:sp>
      <p:sp>
        <p:nvSpPr>
          <p:cNvPr id="50" name="Group 49"/>
          <p:cNvSpPr txBox="1"/>
          <p:nvPr/>
        </p:nvSpPr>
        <p:spPr>
          <a:xfrm>
            <a:off x="5417038" y="2822680"/>
            <a:ext cx="6065235" cy="127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2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넷플릭스는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내가 좋아하는 영화를 어떻게 알까</a:t>
            </a: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“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간단한 생각에 우리 조 또한 이러한 알고리즘을 만들어 간단한 추천 시스템을 만들어 보고자 하였습니다</a:t>
            </a: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크롤링을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통한 다양한 자료 수집부터 시작하여 여러 분석 기법 </a:t>
            </a: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 </a:t>
            </a:r>
            <a:r>
              <a:rPr lang="ko-KR" altLang="en-US" sz="12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비교등</a:t>
            </a:r>
            <a:endParaRPr lang="en-US" altLang="ko-KR" sz="12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하면 영화 추천을 효율적으로 할 수 있을까</a:t>
            </a: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200" b="1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염두해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 과제를 선택 하게 되었습니다</a:t>
            </a:r>
            <a:r>
              <a:rPr lang="en-US" altLang="ko-KR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zh-CN" sz="120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76"/>
          <p:cNvSpPr txBox="1"/>
          <p:nvPr/>
        </p:nvSpPr>
        <p:spPr>
          <a:xfrm>
            <a:off x="5142289" y="4858434"/>
            <a:ext cx="3482221" cy="6771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solidFill>
                  <a:srgbClr val="DE4B5D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NETFLIX</a:t>
            </a:r>
            <a:r>
              <a:rPr lang="ko-KR" altLang="en-US" sz="1900" b="1" dirty="0">
                <a:solidFill>
                  <a:srgbClr val="DE4B5D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는 내가 좋아하는 영화를 어떻게 알까</a:t>
            </a:r>
            <a:r>
              <a:rPr lang="en-US" altLang="ko-KR" sz="1900" b="1" dirty="0">
                <a:solidFill>
                  <a:srgbClr val="DE4B5D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?</a:t>
            </a:r>
            <a:endParaRPr lang="zh-CN" altLang="en-US" sz="1900" b="1" dirty="0">
              <a:solidFill>
                <a:srgbClr val="DE4B5D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4CB400D0-163C-4860-900B-18A46290CE1E}"/>
              </a:ext>
            </a:extLst>
          </p:cNvPr>
          <p:cNvSpPr txBox="1"/>
          <p:nvPr/>
        </p:nvSpPr>
        <p:spPr>
          <a:xfrm>
            <a:off x="5278938" y="192896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배경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7" name="Group 14">
            <a:extLst>
              <a:ext uri="{FF2B5EF4-FFF2-40B4-BE49-F238E27FC236}">
                <a16:creationId xmlns:a16="http://schemas.microsoft.com/office/drawing/2014/main" id="{075E8DF7-E4F4-406E-A8FB-FF18589B1601}"/>
              </a:ext>
            </a:extLst>
          </p:cNvPr>
          <p:cNvSpPr txBox="1"/>
          <p:nvPr/>
        </p:nvSpPr>
        <p:spPr>
          <a:xfrm>
            <a:off x="4498003" y="527892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b="1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선택 배경 및 이유 </a:t>
            </a:r>
            <a:endParaRPr lang="en-US" altLang="zh-CN" sz="1050" b="1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3714B-850E-4367-ABEE-770365CD0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2"/>
          <a:stretch/>
        </p:blipFill>
        <p:spPr>
          <a:xfrm>
            <a:off x="986406" y="1302920"/>
            <a:ext cx="3148807" cy="4305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0DE0B2-BE05-4CEB-B87D-AE5821EECC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60" y="1002337"/>
            <a:ext cx="3716882" cy="2088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545036" y="19289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식으로 프로젝트를 구성  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SubTitle_1"/>
          <p:cNvSpPr/>
          <p:nvPr>
            <p:custDataLst>
              <p:tags r:id="rId1"/>
            </p:custDataLst>
          </p:nvPr>
        </p:nvSpPr>
        <p:spPr>
          <a:xfrm>
            <a:off x="1150759" y="1754042"/>
            <a:ext cx="1517034" cy="819038"/>
          </a:xfrm>
          <a:prstGeom prst="rect">
            <a:avLst/>
          </a:prstGeom>
          <a:solidFill>
            <a:srgbClr val="DE4B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0F2F5"/>
                </a:solidFill>
                <a:latin typeface="나눔스퀘어" panose="020B0600000101010101" pitchFamily="50" charset="-127"/>
                <a:ea typeface="Arial" panose="020B0503020204020204" pitchFamily="34" charset="-122"/>
                <a:cs typeface="Mangal" panose="02040503050203030202" pitchFamily="18" charset="0"/>
              </a:rPr>
              <a:t>프로젝트 주제</a:t>
            </a:r>
            <a:endParaRPr lang="zh-CN" altLang="en-US" sz="1600" b="1" dirty="0">
              <a:solidFill>
                <a:srgbClr val="F0F2F5"/>
              </a:solidFill>
              <a:latin typeface="나눔스퀘어" panose="020B0600000101010101" pitchFamily="50" charset="-127"/>
              <a:ea typeface="Arial" panose="020B0503020204020204" pitchFamily="34" charset="-122"/>
              <a:cs typeface="Mangal" panose="02040503050203030202" pitchFamily="18" charset="0"/>
            </a:endParaRPr>
          </a:p>
        </p:txBody>
      </p:sp>
      <p:sp>
        <p:nvSpPr>
          <p:cNvPr id="16" name="MH_Other_2"/>
          <p:cNvSpPr/>
          <p:nvPr>
            <p:custDataLst>
              <p:tags r:id="rId2"/>
            </p:custDataLst>
          </p:nvPr>
        </p:nvSpPr>
        <p:spPr>
          <a:xfrm rot="10800000" flipH="1">
            <a:off x="2738684" y="2018448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7" name="MH_Other_2"/>
          <p:cNvSpPr/>
          <p:nvPr>
            <p:custDataLst>
              <p:tags r:id="rId3"/>
            </p:custDataLst>
          </p:nvPr>
        </p:nvSpPr>
        <p:spPr>
          <a:xfrm rot="10800000" flipH="1">
            <a:off x="3028327" y="2018448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8" name="MH_Other_2"/>
          <p:cNvSpPr/>
          <p:nvPr>
            <p:custDataLst>
              <p:tags r:id="rId4"/>
            </p:custDataLst>
          </p:nvPr>
        </p:nvSpPr>
        <p:spPr>
          <a:xfrm rot="10800000" flipH="1">
            <a:off x="3317970" y="2018448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0" name="MH_SubTitle_1"/>
          <p:cNvSpPr/>
          <p:nvPr>
            <p:custDataLst>
              <p:tags r:id="rId5"/>
            </p:custDataLst>
          </p:nvPr>
        </p:nvSpPr>
        <p:spPr>
          <a:xfrm>
            <a:off x="1150759" y="3341400"/>
            <a:ext cx="1517034" cy="819038"/>
          </a:xfrm>
          <a:prstGeom prst="rect">
            <a:avLst/>
          </a:prstGeom>
          <a:solidFill>
            <a:srgbClr val="DE4B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0F2F5"/>
                </a:solidFill>
                <a:latin typeface="나눔스퀘어" panose="020B0600000101010101" pitchFamily="50" charset="-127"/>
                <a:ea typeface="Arial" panose="020B0503020204020204" pitchFamily="34" charset="-122"/>
                <a:cs typeface="Mangal" panose="02040503050203030202" pitchFamily="18" charset="0"/>
              </a:rPr>
              <a:t>프로젝트 개요</a:t>
            </a:r>
            <a:endParaRPr lang="zh-CN" altLang="en-US" sz="1600" b="1" dirty="0">
              <a:solidFill>
                <a:srgbClr val="F0F2F5"/>
              </a:solidFill>
              <a:latin typeface="나눔스퀘어" panose="020B0600000101010101" pitchFamily="50" charset="-127"/>
              <a:ea typeface="Arial" panose="020B0503020204020204" pitchFamily="34" charset="-122"/>
              <a:cs typeface="Mangal" panose="02040503050203030202" pitchFamily="18" charset="0"/>
            </a:endParaRPr>
          </a:p>
        </p:txBody>
      </p:sp>
      <p:sp>
        <p:nvSpPr>
          <p:cNvPr id="22" name="MH_Other_2"/>
          <p:cNvSpPr/>
          <p:nvPr>
            <p:custDataLst>
              <p:tags r:id="rId6"/>
            </p:custDataLst>
          </p:nvPr>
        </p:nvSpPr>
        <p:spPr>
          <a:xfrm rot="10800000" flipH="1">
            <a:off x="2738684" y="3602805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3" name="MH_Other_2"/>
          <p:cNvSpPr/>
          <p:nvPr>
            <p:custDataLst>
              <p:tags r:id="rId7"/>
            </p:custDataLst>
          </p:nvPr>
        </p:nvSpPr>
        <p:spPr>
          <a:xfrm rot="10800000" flipH="1">
            <a:off x="3028327" y="3602805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4" name="MH_Other_2"/>
          <p:cNvSpPr/>
          <p:nvPr>
            <p:custDataLst>
              <p:tags r:id="rId8"/>
            </p:custDataLst>
          </p:nvPr>
        </p:nvSpPr>
        <p:spPr>
          <a:xfrm rot="10800000" flipH="1">
            <a:off x="3317970" y="3602805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6" name="MH_SubTitle_1"/>
          <p:cNvSpPr/>
          <p:nvPr>
            <p:custDataLst>
              <p:tags r:id="rId9"/>
            </p:custDataLst>
          </p:nvPr>
        </p:nvSpPr>
        <p:spPr>
          <a:xfrm>
            <a:off x="1150759" y="4928757"/>
            <a:ext cx="1517034" cy="819038"/>
          </a:xfrm>
          <a:prstGeom prst="rect">
            <a:avLst/>
          </a:prstGeom>
          <a:solidFill>
            <a:srgbClr val="DE4B5D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0F2F5"/>
                </a:solidFill>
                <a:latin typeface="나눔스퀘어" panose="020B0600000101010101" pitchFamily="50" charset="-127"/>
                <a:ea typeface="Arial" panose="020B0503020204020204" pitchFamily="34" charset="-122"/>
                <a:cs typeface="Mangal" panose="02040503050203030202" pitchFamily="18" charset="0"/>
              </a:rPr>
              <a:t>프로젝트 구조</a:t>
            </a:r>
            <a:endParaRPr lang="zh-CN" altLang="en-US" sz="1600" b="1" dirty="0">
              <a:solidFill>
                <a:srgbClr val="F0F2F5"/>
              </a:solidFill>
              <a:latin typeface="나눔스퀘어" panose="020B0600000101010101" pitchFamily="50" charset="-127"/>
              <a:ea typeface="Arial" panose="020B0503020204020204" pitchFamily="34" charset="-122"/>
              <a:cs typeface="Mangal" panose="02040503050203030202" pitchFamily="18" charset="0"/>
            </a:endParaRPr>
          </a:p>
        </p:txBody>
      </p:sp>
      <p:sp>
        <p:nvSpPr>
          <p:cNvPr id="27" name="MH_Other_2"/>
          <p:cNvSpPr/>
          <p:nvPr>
            <p:custDataLst>
              <p:tags r:id="rId10"/>
            </p:custDataLst>
          </p:nvPr>
        </p:nvSpPr>
        <p:spPr>
          <a:xfrm rot="10800000" flipH="1">
            <a:off x="2738684" y="5190162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8" name="MH_Other_2"/>
          <p:cNvSpPr/>
          <p:nvPr>
            <p:custDataLst>
              <p:tags r:id="rId11"/>
            </p:custDataLst>
          </p:nvPr>
        </p:nvSpPr>
        <p:spPr>
          <a:xfrm rot="10800000" flipH="1">
            <a:off x="3028327" y="5190162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9" name="MH_Other_2"/>
          <p:cNvSpPr/>
          <p:nvPr>
            <p:custDataLst>
              <p:tags r:id="rId12"/>
            </p:custDataLst>
          </p:nvPr>
        </p:nvSpPr>
        <p:spPr>
          <a:xfrm rot="10800000" flipH="1">
            <a:off x="3317970" y="5190162"/>
            <a:ext cx="218752" cy="296226"/>
          </a:xfrm>
          <a:prstGeom prst="chevron">
            <a:avLst/>
          </a:prstGeom>
          <a:solidFill>
            <a:srgbClr val="5A5A5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0F2F5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31" name="Group 18">
            <a:extLst>
              <a:ext uri="{FF2B5EF4-FFF2-40B4-BE49-F238E27FC236}">
                <a16:creationId xmlns:a16="http://schemas.microsoft.com/office/drawing/2014/main" id="{7F539A5D-3A54-4AD9-A917-9FBBF3A1368F}"/>
              </a:ext>
            </a:extLst>
          </p:cNvPr>
          <p:cNvSpPr txBox="1"/>
          <p:nvPr/>
        </p:nvSpPr>
        <p:spPr>
          <a:xfrm>
            <a:off x="3874968" y="1937256"/>
            <a:ext cx="673563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영화 평점 분석 및 영화 추천 시스템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Group 24">
            <a:extLst>
              <a:ext uri="{FF2B5EF4-FFF2-40B4-BE49-F238E27FC236}">
                <a16:creationId xmlns:a16="http://schemas.microsoft.com/office/drawing/2014/main" id="{0BB32860-3839-4E37-9FB8-066E293CC94A}"/>
              </a:ext>
            </a:extLst>
          </p:cNvPr>
          <p:cNvSpPr txBox="1"/>
          <p:nvPr/>
        </p:nvSpPr>
        <p:spPr>
          <a:xfrm>
            <a:off x="3874968" y="3339659"/>
            <a:ext cx="7867853" cy="103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네이버 영화에서 수집한 데이터에서 연령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성별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관객수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독립 변수를 분석하여 영화 평점과의 상관성을 분석 및 시각화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(Seaborn, Matplotlib, Pandas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감독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출연 배우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개요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리뷰를 기반으로 문장 유사 예측 분석 실행하여 내용 기반 영화 추천 시스템 구축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roup 29">
            <a:extLst>
              <a:ext uri="{FF2B5EF4-FFF2-40B4-BE49-F238E27FC236}">
                <a16:creationId xmlns:a16="http://schemas.microsoft.com/office/drawing/2014/main" id="{D37C23B1-5094-437D-BB42-57805D3B9E99}"/>
              </a:ext>
            </a:extLst>
          </p:cNvPr>
          <p:cNvSpPr txBox="1"/>
          <p:nvPr/>
        </p:nvSpPr>
        <p:spPr>
          <a:xfrm>
            <a:off x="4014724" y="5029337"/>
            <a:ext cx="6735632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주제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데이터 분석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세부 주제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영화 추천 시스템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75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11" name="Group 10">
            <a:extLst>
              <a:ext uri="{FF2B5EF4-FFF2-40B4-BE49-F238E27FC236}">
                <a16:creationId xmlns:a16="http://schemas.microsoft.com/office/drawing/2014/main" id="{0CB95D67-B53D-40E0-91FA-2F80F0B37714}"/>
              </a:ext>
            </a:extLst>
          </p:cNvPr>
          <p:cNvCxnSpPr/>
          <p:nvPr/>
        </p:nvCxnSpPr>
        <p:spPr>
          <a:xfrm>
            <a:off x="2652462" y="1765603"/>
            <a:ext cx="0" cy="3667760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oup 11">
            <a:extLst>
              <a:ext uri="{FF2B5EF4-FFF2-40B4-BE49-F238E27FC236}">
                <a16:creationId xmlns:a16="http://schemas.microsoft.com/office/drawing/2014/main" id="{C2641041-6DA2-4CBD-85C1-EA56EC916B20}"/>
              </a:ext>
            </a:extLst>
          </p:cNvPr>
          <p:cNvSpPr/>
          <p:nvPr/>
        </p:nvSpPr>
        <p:spPr>
          <a:xfrm>
            <a:off x="2489902" y="2627033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6" name="Group 15">
            <a:extLst>
              <a:ext uri="{FF2B5EF4-FFF2-40B4-BE49-F238E27FC236}">
                <a16:creationId xmlns:a16="http://schemas.microsoft.com/office/drawing/2014/main" id="{5616A676-BC1F-466C-8934-924DA91592AA}"/>
              </a:ext>
            </a:extLst>
          </p:cNvPr>
          <p:cNvSpPr/>
          <p:nvPr/>
        </p:nvSpPr>
        <p:spPr>
          <a:xfrm>
            <a:off x="2489902" y="3487246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7" name="Group 16">
            <a:extLst>
              <a:ext uri="{FF2B5EF4-FFF2-40B4-BE49-F238E27FC236}">
                <a16:creationId xmlns:a16="http://schemas.microsoft.com/office/drawing/2014/main" id="{C5C48A8C-67DE-4BC8-9539-FBF4149C3A23}"/>
              </a:ext>
            </a:extLst>
          </p:cNvPr>
          <p:cNvSpPr/>
          <p:nvPr/>
        </p:nvSpPr>
        <p:spPr>
          <a:xfrm>
            <a:off x="2489902" y="4347459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8" name="Group 17">
            <a:extLst>
              <a:ext uri="{FF2B5EF4-FFF2-40B4-BE49-F238E27FC236}">
                <a16:creationId xmlns:a16="http://schemas.microsoft.com/office/drawing/2014/main" id="{9FC7C1F8-8377-42FD-8604-07510F537D63}"/>
              </a:ext>
            </a:extLst>
          </p:cNvPr>
          <p:cNvSpPr/>
          <p:nvPr/>
        </p:nvSpPr>
        <p:spPr>
          <a:xfrm>
            <a:off x="2489902" y="5207673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9" name="Group 18">
            <a:extLst>
              <a:ext uri="{FF2B5EF4-FFF2-40B4-BE49-F238E27FC236}">
                <a16:creationId xmlns:a16="http://schemas.microsoft.com/office/drawing/2014/main" id="{769D2A3F-30E2-417B-902D-D636D79D5B3E}"/>
              </a:ext>
            </a:extLst>
          </p:cNvPr>
          <p:cNvSpPr/>
          <p:nvPr/>
        </p:nvSpPr>
        <p:spPr>
          <a:xfrm>
            <a:off x="1438342" y="1479566"/>
            <a:ext cx="2428240" cy="508000"/>
          </a:xfrm>
          <a:prstGeom prst="rect">
            <a:avLst/>
          </a:pr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0" name="TextBox 76">
            <a:extLst>
              <a:ext uri="{FF2B5EF4-FFF2-40B4-BE49-F238E27FC236}">
                <a16:creationId xmlns:a16="http://schemas.microsoft.com/office/drawing/2014/main" id="{C7D27F35-8E8F-4541-9868-1C732777FB46}"/>
              </a:ext>
            </a:extLst>
          </p:cNvPr>
          <p:cNvSpPr txBox="1"/>
          <p:nvPr/>
        </p:nvSpPr>
        <p:spPr>
          <a:xfrm>
            <a:off x="1277802" y="1561210"/>
            <a:ext cx="27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프로젝트 진행 절차</a:t>
            </a:r>
            <a:endParaRPr lang="zh-CN" altLang="en-US" dirty="0">
              <a:solidFill>
                <a:schemeClr val="bg1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124C8DC3-7BBE-4830-B26C-C52B5D481232}"/>
              </a:ext>
            </a:extLst>
          </p:cNvPr>
          <p:cNvSpPr txBox="1"/>
          <p:nvPr/>
        </p:nvSpPr>
        <p:spPr>
          <a:xfrm>
            <a:off x="3031404" y="2602675"/>
            <a:ext cx="3627120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네이버영화 데이터 </a:t>
            </a: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roup 22">
            <a:extLst>
              <a:ext uri="{FF2B5EF4-FFF2-40B4-BE49-F238E27FC236}">
                <a16:creationId xmlns:a16="http://schemas.microsoft.com/office/drawing/2014/main" id="{E8BAD2BF-8E4F-4768-821E-D1CC90BA3ADF}"/>
              </a:ext>
            </a:extLst>
          </p:cNvPr>
          <p:cNvSpPr txBox="1"/>
          <p:nvPr/>
        </p:nvSpPr>
        <p:spPr>
          <a:xfrm>
            <a:off x="3038289" y="3401180"/>
            <a:ext cx="36271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네이버영화 데이터 </a:t>
            </a: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시각화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roup 23">
            <a:extLst>
              <a:ext uri="{FF2B5EF4-FFF2-40B4-BE49-F238E27FC236}">
                <a16:creationId xmlns:a16="http://schemas.microsoft.com/office/drawing/2014/main" id="{3F6BC79A-92F0-4DF6-BCF7-6DE10464EF67}"/>
              </a:ext>
            </a:extLst>
          </p:cNvPr>
          <p:cNvSpPr txBox="1"/>
          <p:nvPr/>
        </p:nvSpPr>
        <p:spPr>
          <a:xfrm>
            <a:off x="2885974" y="4203861"/>
            <a:ext cx="3627120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25" name="Group 10">
            <a:extLst>
              <a:ext uri="{FF2B5EF4-FFF2-40B4-BE49-F238E27FC236}">
                <a16:creationId xmlns:a16="http://schemas.microsoft.com/office/drawing/2014/main" id="{AB25486B-C4BF-4E7E-A061-D4567B9EE63D}"/>
              </a:ext>
            </a:extLst>
          </p:cNvPr>
          <p:cNvCxnSpPr/>
          <p:nvPr/>
        </p:nvCxnSpPr>
        <p:spPr>
          <a:xfrm>
            <a:off x="7879528" y="1745412"/>
            <a:ext cx="0" cy="3667760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oup 11">
            <a:extLst>
              <a:ext uri="{FF2B5EF4-FFF2-40B4-BE49-F238E27FC236}">
                <a16:creationId xmlns:a16="http://schemas.microsoft.com/office/drawing/2014/main" id="{115C6EE1-7695-49DF-9167-407E5460F6FD}"/>
              </a:ext>
            </a:extLst>
          </p:cNvPr>
          <p:cNvSpPr/>
          <p:nvPr/>
        </p:nvSpPr>
        <p:spPr>
          <a:xfrm>
            <a:off x="7716968" y="2606842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7" name="Group 15">
            <a:extLst>
              <a:ext uri="{FF2B5EF4-FFF2-40B4-BE49-F238E27FC236}">
                <a16:creationId xmlns:a16="http://schemas.microsoft.com/office/drawing/2014/main" id="{5A9624AD-4380-43E5-BC27-E416053739E5}"/>
              </a:ext>
            </a:extLst>
          </p:cNvPr>
          <p:cNvSpPr/>
          <p:nvPr/>
        </p:nvSpPr>
        <p:spPr>
          <a:xfrm>
            <a:off x="7716968" y="3467055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8" name="Group 16">
            <a:extLst>
              <a:ext uri="{FF2B5EF4-FFF2-40B4-BE49-F238E27FC236}">
                <a16:creationId xmlns:a16="http://schemas.microsoft.com/office/drawing/2014/main" id="{54CB009D-327B-42FB-AE1A-7A68775B2D99}"/>
              </a:ext>
            </a:extLst>
          </p:cNvPr>
          <p:cNvSpPr/>
          <p:nvPr/>
        </p:nvSpPr>
        <p:spPr>
          <a:xfrm>
            <a:off x="7716968" y="4327268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9" name="Group 17">
            <a:extLst>
              <a:ext uri="{FF2B5EF4-FFF2-40B4-BE49-F238E27FC236}">
                <a16:creationId xmlns:a16="http://schemas.microsoft.com/office/drawing/2014/main" id="{20BD72DE-D434-460B-B0F9-4AA1969ECEC8}"/>
              </a:ext>
            </a:extLst>
          </p:cNvPr>
          <p:cNvSpPr/>
          <p:nvPr/>
        </p:nvSpPr>
        <p:spPr>
          <a:xfrm>
            <a:off x="7716968" y="5187482"/>
            <a:ext cx="325120" cy="325120"/>
          </a:xfrm>
          <a:prstGeom prst="rect">
            <a:avLst/>
          </a:prstGeom>
          <a:solidFill>
            <a:srgbClr val="DE4B5D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61B57A-BABA-42F1-9880-1D5B99AEEDF3}"/>
              </a:ext>
            </a:extLst>
          </p:cNvPr>
          <p:cNvSpPr txBox="1"/>
          <p:nvPr/>
        </p:nvSpPr>
        <p:spPr>
          <a:xfrm>
            <a:off x="1438342" y="2577055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09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28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1A115-B3A7-4D2F-A0F4-C2D2DD8E4EE6}"/>
              </a:ext>
            </a:extLst>
          </p:cNvPr>
          <p:cNvSpPr txBox="1"/>
          <p:nvPr/>
        </p:nvSpPr>
        <p:spPr>
          <a:xfrm>
            <a:off x="1421213" y="3473764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09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29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B432CF-C260-4924-AF2D-7BB123E28003}"/>
              </a:ext>
            </a:extLst>
          </p:cNvPr>
          <p:cNvSpPr txBox="1"/>
          <p:nvPr/>
        </p:nvSpPr>
        <p:spPr>
          <a:xfrm>
            <a:off x="1344797" y="4333977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09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94A9C-C21A-4778-8924-22C902B0FED8}"/>
              </a:ext>
            </a:extLst>
          </p:cNvPr>
          <p:cNvSpPr txBox="1"/>
          <p:nvPr/>
        </p:nvSpPr>
        <p:spPr>
          <a:xfrm>
            <a:off x="1349266" y="5194190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C1941B-C5DA-4E1E-8BD8-4B8A2B34A4B4}"/>
              </a:ext>
            </a:extLst>
          </p:cNvPr>
          <p:cNvSpPr txBox="1"/>
          <p:nvPr/>
        </p:nvSpPr>
        <p:spPr>
          <a:xfrm>
            <a:off x="6662256" y="2593360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3FDF5B-25CD-4F07-9074-31ED2CA393BA}"/>
              </a:ext>
            </a:extLst>
          </p:cNvPr>
          <p:cNvSpPr txBox="1"/>
          <p:nvPr/>
        </p:nvSpPr>
        <p:spPr>
          <a:xfrm>
            <a:off x="6662256" y="3423441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28A079-F1DB-4D21-B732-250673849C09}"/>
              </a:ext>
            </a:extLst>
          </p:cNvPr>
          <p:cNvSpPr txBox="1"/>
          <p:nvPr/>
        </p:nvSpPr>
        <p:spPr>
          <a:xfrm>
            <a:off x="6682926" y="4294006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C8B381-10F4-445C-A772-F2383A4C5C54}"/>
              </a:ext>
            </a:extLst>
          </p:cNvPr>
          <p:cNvSpPr txBox="1"/>
          <p:nvPr/>
        </p:nvSpPr>
        <p:spPr>
          <a:xfrm>
            <a:off x="6681060" y="5146548"/>
            <a:ext cx="997738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월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</a:t>
            </a:r>
          </a:p>
        </p:txBody>
      </p:sp>
      <p:sp>
        <p:nvSpPr>
          <p:cNvPr id="38" name="Group 21">
            <a:extLst>
              <a:ext uri="{FF2B5EF4-FFF2-40B4-BE49-F238E27FC236}">
                <a16:creationId xmlns:a16="http://schemas.microsoft.com/office/drawing/2014/main" id="{E16E20A4-49D5-460A-BB4B-CBB7B0026963}"/>
              </a:ext>
            </a:extLst>
          </p:cNvPr>
          <p:cNvSpPr txBox="1"/>
          <p:nvPr/>
        </p:nvSpPr>
        <p:spPr>
          <a:xfrm>
            <a:off x="3025304" y="4358895"/>
            <a:ext cx="36271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시각화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데이터 회귀 분석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Group 21">
            <a:extLst>
              <a:ext uri="{FF2B5EF4-FFF2-40B4-BE49-F238E27FC236}">
                <a16:creationId xmlns:a16="http://schemas.microsoft.com/office/drawing/2014/main" id="{04E68CB6-F0FE-4963-90CB-448335987831}"/>
              </a:ext>
            </a:extLst>
          </p:cNvPr>
          <p:cNvSpPr txBox="1"/>
          <p:nvPr/>
        </p:nvSpPr>
        <p:spPr>
          <a:xfrm>
            <a:off x="3053940" y="5161739"/>
            <a:ext cx="362712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데이터 회귀 분석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Group 21">
            <a:extLst>
              <a:ext uri="{FF2B5EF4-FFF2-40B4-BE49-F238E27FC236}">
                <a16:creationId xmlns:a16="http://schemas.microsoft.com/office/drawing/2014/main" id="{16935F62-95AF-4BE7-99D8-657BD1AD373A}"/>
              </a:ext>
            </a:extLst>
          </p:cNvPr>
          <p:cNvSpPr txBox="1"/>
          <p:nvPr/>
        </p:nvSpPr>
        <p:spPr>
          <a:xfrm>
            <a:off x="8265355" y="2540967"/>
            <a:ext cx="1938035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데이터 회귀 분석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roup 21">
            <a:extLst>
              <a:ext uri="{FF2B5EF4-FFF2-40B4-BE49-F238E27FC236}">
                <a16:creationId xmlns:a16="http://schemas.microsoft.com/office/drawing/2014/main" id="{D3A9C4D1-A16B-4A82-A16C-529984D9EBDF}"/>
              </a:ext>
            </a:extLst>
          </p:cNvPr>
          <p:cNvSpPr txBox="1"/>
          <p:nvPr/>
        </p:nvSpPr>
        <p:spPr>
          <a:xfrm>
            <a:off x="8265355" y="3330666"/>
            <a:ext cx="139275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데이터 회귀 분석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추천시스템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Group 21">
            <a:extLst>
              <a:ext uri="{FF2B5EF4-FFF2-40B4-BE49-F238E27FC236}">
                <a16:creationId xmlns:a16="http://schemas.microsoft.com/office/drawing/2014/main" id="{448BC775-8690-4756-ABA7-3C5999C24660}"/>
              </a:ext>
            </a:extLst>
          </p:cNvPr>
          <p:cNvSpPr txBox="1"/>
          <p:nvPr/>
        </p:nvSpPr>
        <p:spPr>
          <a:xfrm>
            <a:off x="8265355" y="4241202"/>
            <a:ext cx="1610865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 준비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Group 21">
            <a:extLst>
              <a:ext uri="{FF2B5EF4-FFF2-40B4-BE49-F238E27FC236}">
                <a16:creationId xmlns:a16="http://schemas.microsoft.com/office/drawing/2014/main" id="{2C63EEDB-EE21-47E0-A33F-DAFB6D7B32F3}"/>
              </a:ext>
            </a:extLst>
          </p:cNvPr>
          <p:cNvSpPr txBox="1"/>
          <p:nvPr/>
        </p:nvSpPr>
        <p:spPr>
          <a:xfrm>
            <a:off x="8277316" y="5073964"/>
            <a:ext cx="1724740" cy="49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작성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 준비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76">
            <a:extLst>
              <a:ext uri="{FF2B5EF4-FFF2-40B4-BE49-F238E27FC236}">
                <a16:creationId xmlns:a16="http://schemas.microsoft.com/office/drawing/2014/main" id="{92B8B04A-A457-418A-9D27-1EB49EA4F317}"/>
              </a:ext>
            </a:extLst>
          </p:cNvPr>
          <p:cNvSpPr txBox="1"/>
          <p:nvPr/>
        </p:nvSpPr>
        <p:spPr>
          <a:xfrm>
            <a:off x="5410612" y="390356"/>
            <a:ext cx="1102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Process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1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oup 7"/>
          <p:cNvSpPr/>
          <p:nvPr/>
        </p:nvSpPr>
        <p:spPr>
          <a:xfrm flipV="1">
            <a:off x="1730671" y="0"/>
            <a:ext cx="4492591" cy="2386690"/>
          </a:xfrm>
          <a:custGeom>
            <a:avLst/>
            <a:gdLst>
              <a:gd name="connsiteX0" fmla="*/ 2763520 w 5527040"/>
              <a:gd name="connsiteY0" fmla="*/ 0 h 2936240"/>
              <a:gd name="connsiteX1" fmla="*/ 5527040 w 5527040"/>
              <a:gd name="connsiteY1" fmla="*/ 2936240 h 2936240"/>
              <a:gd name="connsiteX2" fmla="*/ 4828988 w 5527040"/>
              <a:gd name="connsiteY2" fmla="*/ 2936240 h 2936240"/>
              <a:gd name="connsiteX3" fmla="*/ 2763520 w 5527040"/>
              <a:gd name="connsiteY3" fmla="*/ 741680 h 2936240"/>
              <a:gd name="connsiteX4" fmla="*/ 698052 w 5527040"/>
              <a:gd name="connsiteY4" fmla="*/ 2936240 h 2936240"/>
              <a:gd name="connsiteX5" fmla="*/ 0 w 5527040"/>
              <a:gd name="connsiteY5" fmla="*/ 2936240 h 2936240"/>
              <a:gd name="connsiteX6" fmla="*/ 2763520 w 5527040"/>
              <a:gd name="connsiteY6" fmla="*/ 0 h 293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7040" h="2936240">
                <a:moveTo>
                  <a:pt x="2763520" y="0"/>
                </a:moveTo>
                <a:lnTo>
                  <a:pt x="5527040" y="2936240"/>
                </a:lnTo>
                <a:lnTo>
                  <a:pt x="4828988" y="2936240"/>
                </a:lnTo>
                <a:lnTo>
                  <a:pt x="2763520" y="741680"/>
                </a:lnTo>
                <a:lnTo>
                  <a:pt x="698052" y="2936240"/>
                </a:lnTo>
                <a:lnTo>
                  <a:pt x="0" y="2936240"/>
                </a:lnTo>
                <a:lnTo>
                  <a:pt x="2763520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0" name="Group 9"/>
          <p:cNvSpPr/>
          <p:nvPr/>
        </p:nvSpPr>
        <p:spPr>
          <a:xfrm flipV="1">
            <a:off x="3241512" y="0"/>
            <a:ext cx="1470909" cy="78142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9" name="Group 8"/>
          <p:cNvSpPr/>
          <p:nvPr/>
        </p:nvSpPr>
        <p:spPr>
          <a:xfrm>
            <a:off x="6096000" y="4663440"/>
            <a:ext cx="4130936" cy="2194560"/>
          </a:xfrm>
          <a:custGeom>
            <a:avLst/>
            <a:gdLst>
              <a:gd name="connsiteX0" fmla="*/ 2065468 w 4130936"/>
              <a:gd name="connsiteY0" fmla="*/ 0 h 2194560"/>
              <a:gd name="connsiteX1" fmla="*/ 4130936 w 4130936"/>
              <a:gd name="connsiteY1" fmla="*/ 2194560 h 2194560"/>
              <a:gd name="connsiteX2" fmla="*/ 0 w 4130936"/>
              <a:gd name="connsiteY2" fmla="*/ 2194560 h 2194560"/>
              <a:gd name="connsiteX3" fmla="*/ 2065468 w 4130936"/>
              <a:gd name="connsiteY3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936" h="2194560">
                <a:moveTo>
                  <a:pt x="2065468" y="0"/>
                </a:moveTo>
                <a:lnTo>
                  <a:pt x="4130936" y="2194560"/>
                </a:lnTo>
                <a:lnTo>
                  <a:pt x="0" y="2194560"/>
                </a:lnTo>
                <a:lnTo>
                  <a:pt x="2065468" y="0"/>
                </a:lnTo>
                <a:close/>
              </a:path>
            </a:pathLst>
          </a:custGeom>
          <a:solidFill>
            <a:srgbClr val="DE4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13" name="Group 12"/>
          <p:cNvSpPr/>
          <p:nvPr/>
        </p:nvSpPr>
        <p:spPr>
          <a:xfrm>
            <a:off x="6695440" y="4288790"/>
            <a:ext cx="4836160" cy="2569210"/>
          </a:xfrm>
          <a:custGeom>
            <a:avLst/>
            <a:gdLst>
              <a:gd name="connsiteX0" fmla="*/ 0 w 4130936"/>
              <a:gd name="connsiteY0" fmla="*/ 2194560 h 2194560"/>
              <a:gd name="connsiteX1" fmla="*/ 225015 w 4130936"/>
              <a:gd name="connsiteY1" fmla="*/ 2194560 h 2194560"/>
              <a:gd name="connsiteX2" fmla="*/ 2065468 w 4130936"/>
              <a:gd name="connsiteY2" fmla="*/ 239078 h 2194560"/>
              <a:gd name="connsiteX3" fmla="*/ 3905922 w 4130936"/>
              <a:gd name="connsiteY3" fmla="*/ 2194560 h 2194560"/>
              <a:gd name="connsiteX4" fmla="*/ 4130936 w 4130936"/>
              <a:gd name="connsiteY4" fmla="*/ 2194560 h 2194560"/>
              <a:gd name="connsiteX5" fmla="*/ 2065468 w 4130936"/>
              <a:gd name="connsiteY5" fmla="*/ 0 h 2194560"/>
              <a:gd name="connsiteX6" fmla="*/ 0 w 4130936"/>
              <a:gd name="connsiteY6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0936" h="2194560">
                <a:moveTo>
                  <a:pt x="0" y="2194560"/>
                </a:moveTo>
                <a:lnTo>
                  <a:pt x="225015" y="2194560"/>
                </a:lnTo>
                <a:lnTo>
                  <a:pt x="2065468" y="239078"/>
                </a:lnTo>
                <a:lnTo>
                  <a:pt x="3905922" y="2194560"/>
                </a:lnTo>
                <a:lnTo>
                  <a:pt x="4130936" y="2194560"/>
                </a:lnTo>
                <a:lnTo>
                  <a:pt x="2065468" y="0"/>
                </a:lnTo>
                <a:lnTo>
                  <a:pt x="0" y="2194560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스퀘어" panose="020B0600000101010101" pitchFamily="50" charset="-127"/>
            </a:endParaRPr>
          </a:p>
        </p:txBody>
      </p:sp>
      <p:sp>
        <p:nvSpPr>
          <p:cNvPr id="21" name="Group 21"/>
          <p:cNvSpPr txBox="1"/>
          <p:nvPr/>
        </p:nvSpPr>
        <p:spPr>
          <a:xfrm>
            <a:off x="3809996" y="4049477"/>
            <a:ext cx="4572004" cy="4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수집한 데이터의 독립 변수와 영화 평점</a:t>
            </a:r>
            <a:r>
              <a:rPr lang="en-US" altLang="ko-KR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연령 </a:t>
            </a:r>
            <a:r>
              <a:rPr lang="en-US" altLang="ko-KR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</a:t>
            </a:r>
            <a:r>
              <a:rPr lang="en-US" altLang="ko-KR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스토리등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네이버랭킹과 </a:t>
            </a:r>
            <a:r>
              <a:rPr lang="en-US" altLang="ko-KR" sz="9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kobis</a:t>
            </a:r>
            <a:r>
              <a:rPr lang="ko-KR" altLang="en-US" sz="9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자료를 수집</a:t>
            </a:r>
            <a:endParaRPr lang="en-US" altLang="ko-KR" sz="9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roup 23"/>
          <p:cNvSpPr/>
          <p:nvPr/>
        </p:nvSpPr>
        <p:spPr>
          <a:xfrm>
            <a:off x="4790998" y="3672473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180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크롤링을</a:t>
            </a:r>
            <a:r>
              <a:rPr lang="ko-KR" altLang="en-US" sz="180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데이터수집</a:t>
            </a:r>
            <a:endParaRPr lang="en-US" altLang="zh-CN" sz="180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76"/>
          <p:cNvSpPr txBox="1"/>
          <p:nvPr/>
        </p:nvSpPr>
        <p:spPr>
          <a:xfrm>
            <a:off x="4198329" y="3159551"/>
            <a:ext cx="3795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A5A5A"/>
                </a:solidFill>
                <a:latin typeface="나눔스퀘어 Bold" panose="020B0600000101010101" pitchFamily="50" charset="-127"/>
                <a:ea typeface="Arial" panose="020B0503020204020204" pitchFamily="34" charset="-122"/>
              </a:rPr>
              <a:t>네이버 영화 바탕으로</a:t>
            </a:r>
            <a:endParaRPr lang="zh-CN" altLang="en-US" sz="2800" dirty="0">
              <a:solidFill>
                <a:srgbClr val="5A5A5A"/>
              </a:solidFill>
              <a:latin typeface="나눔스퀘어 Bold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4256260" y="2269775"/>
            <a:ext cx="361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DE4B5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en-US" altLang="zh-CN" sz="5400" dirty="0">
              <a:solidFill>
                <a:srgbClr val="DE4B5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8" name="Group 27"/>
          <p:cNvCxnSpPr/>
          <p:nvPr/>
        </p:nvCxnSpPr>
        <p:spPr>
          <a:xfrm>
            <a:off x="5968738" y="3175229"/>
            <a:ext cx="254524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2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flipV="1">
            <a:off x="0" y="-1"/>
            <a:ext cx="1249680" cy="663893"/>
            <a:chOff x="8564880" y="5384482"/>
            <a:chExt cx="2773680" cy="1473519"/>
          </a:xfrm>
        </p:grpSpPr>
        <p:sp>
          <p:nvSpPr>
            <p:cNvPr id="8" name="Group 7"/>
            <p:cNvSpPr/>
            <p:nvPr/>
          </p:nvSpPr>
          <p:spPr>
            <a:xfrm>
              <a:off x="8564880" y="5384482"/>
              <a:ext cx="2773680" cy="1473518"/>
            </a:xfrm>
            <a:custGeom>
              <a:avLst/>
              <a:gdLst>
                <a:gd name="connsiteX0" fmla="*/ 2763520 w 5527040"/>
                <a:gd name="connsiteY0" fmla="*/ 0 h 2936240"/>
                <a:gd name="connsiteX1" fmla="*/ 5527040 w 5527040"/>
                <a:gd name="connsiteY1" fmla="*/ 2936240 h 2936240"/>
                <a:gd name="connsiteX2" fmla="*/ 4828988 w 5527040"/>
                <a:gd name="connsiteY2" fmla="*/ 2936240 h 2936240"/>
                <a:gd name="connsiteX3" fmla="*/ 2763520 w 5527040"/>
                <a:gd name="connsiteY3" fmla="*/ 741680 h 2936240"/>
                <a:gd name="connsiteX4" fmla="*/ 698052 w 5527040"/>
                <a:gd name="connsiteY4" fmla="*/ 2936240 h 2936240"/>
                <a:gd name="connsiteX5" fmla="*/ 0 w 5527040"/>
                <a:gd name="connsiteY5" fmla="*/ 2936240 h 2936240"/>
                <a:gd name="connsiteX6" fmla="*/ 2763520 w 5527040"/>
                <a:gd name="connsiteY6" fmla="*/ 0 h 293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7040" h="2936240">
                  <a:moveTo>
                    <a:pt x="2763520" y="0"/>
                  </a:moveTo>
                  <a:lnTo>
                    <a:pt x="5527040" y="2936240"/>
                  </a:lnTo>
                  <a:lnTo>
                    <a:pt x="4828988" y="2936240"/>
                  </a:lnTo>
                  <a:lnTo>
                    <a:pt x="2763520" y="741680"/>
                  </a:lnTo>
                  <a:lnTo>
                    <a:pt x="698052" y="2936240"/>
                  </a:lnTo>
                  <a:lnTo>
                    <a:pt x="0" y="2936240"/>
                  </a:lnTo>
                  <a:lnTo>
                    <a:pt x="2763520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0" name="Group 9"/>
            <p:cNvSpPr/>
            <p:nvPr/>
          </p:nvSpPr>
          <p:spPr>
            <a:xfrm>
              <a:off x="8564880" y="5867137"/>
              <a:ext cx="1865155" cy="990864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flipH="1" flipV="1">
            <a:off x="10908532" y="6248400"/>
            <a:ext cx="1283468" cy="609600"/>
            <a:chOff x="220532" y="0"/>
            <a:chExt cx="5657734" cy="2687216"/>
          </a:xfrm>
        </p:grpSpPr>
        <p:sp>
          <p:nvSpPr>
            <p:cNvPr id="9" name="Group 8"/>
            <p:cNvSpPr/>
            <p:nvPr/>
          </p:nvSpPr>
          <p:spPr>
            <a:xfrm flipV="1">
              <a:off x="220532" y="0"/>
              <a:ext cx="4130936" cy="2194560"/>
            </a:xfrm>
            <a:custGeom>
              <a:avLst/>
              <a:gdLst>
                <a:gd name="connsiteX0" fmla="*/ 2065468 w 4130936"/>
                <a:gd name="connsiteY0" fmla="*/ 0 h 2194560"/>
                <a:gd name="connsiteX1" fmla="*/ 4130936 w 4130936"/>
                <a:gd name="connsiteY1" fmla="*/ 2194560 h 2194560"/>
                <a:gd name="connsiteX2" fmla="*/ 0 w 4130936"/>
                <a:gd name="connsiteY2" fmla="*/ 2194560 h 2194560"/>
                <a:gd name="connsiteX3" fmla="*/ 2065468 w 4130936"/>
                <a:gd name="connsiteY3" fmla="*/ 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0936" h="2194560">
                  <a:moveTo>
                    <a:pt x="2065468" y="0"/>
                  </a:moveTo>
                  <a:lnTo>
                    <a:pt x="4130936" y="2194560"/>
                  </a:lnTo>
                  <a:lnTo>
                    <a:pt x="0" y="2194560"/>
                  </a:lnTo>
                  <a:lnTo>
                    <a:pt x="2065468" y="0"/>
                  </a:lnTo>
                  <a:close/>
                </a:path>
              </a:pathLst>
            </a:custGeom>
            <a:solidFill>
              <a:srgbClr val="DE4B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  <p:sp>
          <p:nvSpPr>
            <p:cNvPr id="13" name="Group 12"/>
            <p:cNvSpPr/>
            <p:nvPr/>
          </p:nvSpPr>
          <p:spPr>
            <a:xfrm flipV="1">
              <a:off x="819976" y="0"/>
              <a:ext cx="5058290" cy="2687216"/>
            </a:xfrm>
            <a:custGeom>
              <a:avLst/>
              <a:gdLst>
                <a:gd name="connsiteX0" fmla="*/ 0 w 4130936"/>
                <a:gd name="connsiteY0" fmla="*/ 2194560 h 2194560"/>
                <a:gd name="connsiteX1" fmla="*/ 225015 w 4130936"/>
                <a:gd name="connsiteY1" fmla="*/ 2194560 h 2194560"/>
                <a:gd name="connsiteX2" fmla="*/ 2065468 w 4130936"/>
                <a:gd name="connsiteY2" fmla="*/ 239078 h 2194560"/>
                <a:gd name="connsiteX3" fmla="*/ 3905922 w 4130936"/>
                <a:gd name="connsiteY3" fmla="*/ 2194560 h 2194560"/>
                <a:gd name="connsiteX4" fmla="*/ 4130936 w 4130936"/>
                <a:gd name="connsiteY4" fmla="*/ 2194560 h 2194560"/>
                <a:gd name="connsiteX5" fmla="*/ 2065468 w 4130936"/>
                <a:gd name="connsiteY5" fmla="*/ 0 h 2194560"/>
                <a:gd name="connsiteX6" fmla="*/ 0 w 4130936"/>
                <a:gd name="connsiteY6" fmla="*/ 2194560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0936" h="2194560">
                  <a:moveTo>
                    <a:pt x="0" y="2194560"/>
                  </a:moveTo>
                  <a:lnTo>
                    <a:pt x="225015" y="2194560"/>
                  </a:lnTo>
                  <a:lnTo>
                    <a:pt x="2065468" y="239078"/>
                  </a:lnTo>
                  <a:lnTo>
                    <a:pt x="3905922" y="2194560"/>
                  </a:lnTo>
                  <a:lnTo>
                    <a:pt x="4130936" y="2194560"/>
                  </a:lnTo>
                  <a:lnTo>
                    <a:pt x="2065468" y="0"/>
                  </a:lnTo>
                  <a:lnTo>
                    <a:pt x="0" y="2194560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나눔스퀘어" panose="020B0600000101010101" pitchFamily="50" charset="-127"/>
              </a:endParaRPr>
            </a:p>
          </p:txBody>
        </p:sp>
      </p:grpSp>
      <p:sp>
        <p:nvSpPr>
          <p:cNvPr id="14" name="TextBox 76"/>
          <p:cNvSpPr txBox="1"/>
          <p:nvPr/>
        </p:nvSpPr>
        <p:spPr>
          <a:xfrm>
            <a:off x="5353124" y="192896"/>
            <a:ext cx="1504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DATA</a:t>
            </a:r>
            <a:r>
              <a:rPr lang="ko-KR" altLang="en-US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 </a:t>
            </a:r>
            <a:r>
              <a:rPr lang="en-US" altLang="ko-KR" sz="2000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BASE</a:t>
            </a:r>
            <a:endParaRPr lang="zh-CN" altLang="en-US" sz="2000" dirty="0">
              <a:solidFill>
                <a:srgbClr val="DE4B5D"/>
              </a:solidFill>
              <a:latin typeface="나눔스퀘어" panose="020B0600000101010101" pitchFamily="50" charset="-127"/>
              <a:ea typeface="Arial" panose="020B0503020204020204" pitchFamily="34" charset="-122"/>
            </a:endParaRPr>
          </a:p>
        </p:txBody>
      </p:sp>
      <p:sp>
        <p:nvSpPr>
          <p:cNvPr id="15" name="Group 14"/>
          <p:cNvSpPr txBox="1"/>
          <p:nvPr/>
        </p:nvSpPr>
        <p:spPr>
          <a:xfrm>
            <a:off x="4507448" y="527040"/>
            <a:ext cx="3195994" cy="2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출처 및 데이터 요약 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Group 20"/>
          <p:cNvCxnSpPr/>
          <p:nvPr/>
        </p:nvCxnSpPr>
        <p:spPr>
          <a:xfrm>
            <a:off x="5987601" y="829991"/>
            <a:ext cx="235688" cy="0"/>
          </a:xfrm>
          <a:prstGeom prst="line">
            <a:avLst/>
          </a:prstGeom>
          <a:ln w="22225" cap="rnd">
            <a:solidFill>
              <a:srgbClr val="DE4B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1184162" y="1795921"/>
            <a:ext cx="631353" cy="633499"/>
          </a:xfrm>
          <a:prstGeom prst="ellipse">
            <a:avLst/>
          </a:prstGeom>
          <a:solidFill>
            <a:srgbClr val="DE4B5D"/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1184162" y="4168802"/>
            <a:ext cx="631353" cy="633499"/>
          </a:xfrm>
          <a:prstGeom prst="ellipse">
            <a:avLst/>
          </a:prstGeom>
          <a:solidFill>
            <a:srgbClr val="5A5A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6375819" y="1795921"/>
            <a:ext cx="631353" cy="633499"/>
          </a:xfrm>
          <a:prstGeom prst="ellipse">
            <a:avLst/>
          </a:prstGeom>
          <a:solidFill>
            <a:srgbClr val="DE4B5D"/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6375819" y="4168802"/>
            <a:ext cx="631353" cy="633499"/>
          </a:xfrm>
          <a:prstGeom prst="ellipse">
            <a:avLst/>
          </a:prstGeom>
          <a:solidFill>
            <a:srgbClr val="5A5A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grpSp>
        <p:nvGrpSpPr>
          <p:cNvPr id="18" name="Group 15"/>
          <p:cNvGrpSpPr/>
          <p:nvPr/>
        </p:nvGrpSpPr>
        <p:grpSpPr bwMode="auto">
          <a:xfrm>
            <a:off x="6528290" y="1955906"/>
            <a:ext cx="322119" cy="313529"/>
            <a:chOff x="0" y="0"/>
            <a:chExt cx="150" cy="146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A5A5A"/>
                </a:solidFill>
                <a:latin typeface="나눔스퀘어" panose="020B0600000101010101" pitchFamily="50" charset="-127"/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5A5A5A"/>
                </a:solidFill>
                <a:latin typeface="나눔스퀘어" panose="020B0600000101010101" pitchFamily="50" charset="-127"/>
              </a:endParaRPr>
            </a:p>
          </p:txBody>
        </p:sp>
      </p:grp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1345222" y="1953758"/>
            <a:ext cx="270580" cy="317824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1405351" y="4358851"/>
            <a:ext cx="227631" cy="253400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4" name="Freeform 22"/>
          <p:cNvSpPr>
            <a:spLocks noEditPoints="1"/>
          </p:cNvSpPr>
          <p:nvPr/>
        </p:nvSpPr>
        <p:spPr bwMode="auto">
          <a:xfrm>
            <a:off x="6534731" y="4325566"/>
            <a:ext cx="311382" cy="319971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A5A5A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25" name="Group 24"/>
          <p:cNvSpPr txBox="1"/>
          <p:nvPr/>
        </p:nvSpPr>
        <p:spPr>
          <a:xfrm>
            <a:off x="1854054" y="2344679"/>
            <a:ext cx="4778406" cy="7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네이버에서 제공 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형태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https://movie.naver.com/</a:t>
            </a:r>
          </a:p>
        </p:txBody>
      </p:sp>
      <p:sp>
        <p:nvSpPr>
          <p:cNvPr id="26" name="Group 25"/>
          <p:cNvSpPr txBox="1"/>
          <p:nvPr/>
        </p:nvSpPr>
        <p:spPr>
          <a:xfrm>
            <a:off x="6944560" y="2344679"/>
            <a:ext cx="5111455" cy="91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박스 오피스 </a:t>
            </a:r>
            <a:r>
              <a:rPr lang="ko-KR" altLang="en-US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년도별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월별 일별로 구분되어 있는 파일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형태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xsl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https://www.kobis.or.kr/kobis/business/stat/boxs/findYearlyBoxOfficeList.do</a:t>
            </a:r>
          </a:p>
        </p:txBody>
      </p:sp>
      <p:sp>
        <p:nvSpPr>
          <p:cNvPr id="27" name="Group 26"/>
          <p:cNvSpPr txBox="1"/>
          <p:nvPr/>
        </p:nvSpPr>
        <p:spPr>
          <a:xfrm>
            <a:off x="1854054" y="4782889"/>
            <a:ext cx="4339232" cy="7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영화 검색 후 블로그에 올린 영화 리뷰 글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형태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.text (</a:t>
            </a:r>
            <a:r>
              <a:rPr lang="en-US" altLang="ko-KR" sz="1050" dirty="0" err="1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crowling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https://section.blog.naver.com/</a:t>
            </a:r>
          </a:p>
        </p:txBody>
      </p:sp>
      <p:sp>
        <p:nvSpPr>
          <p:cNvPr id="28" name="Group 27"/>
          <p:cNvSpPr txBox="1"/>
          <p:nvPr/>
        </p:nvSpPr>
        <p:spPr>
          <a:xfrm>
            <a:off x="6956917" y="4782889"/>
            <a:ext cx="4641671" cy="70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감정분석을 위한 댓글 모음집</a:t>
            </a:r>
            <a:endParaRPr lang="en-US" altLang="ko-KR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 형태 </a:t>
            </a:r>
            <a:r>
              <a:rPr lang="en-US" altLang="ko-KR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.txt</a:t>
            </a:r>
            <a:endParaRPr lang="en-US" altLang="zh-CN" sz="1050" dirty="0">
              <a:solidFill>
                <a:srgbClr val="5A5A5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 </a:t>
            </a:r>
            <a:r>
              <a:rPr lang="en-US" altLang="zh-CN" sz="1050" dirty="0">
                <a:solidFill>
                  <a:srgbClr val="5A5A5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https://github.com/e9t/nsmc/</a:t>
            </a:r>
          </a:p>
        </p:txBody>
      </p:sp>
      <p:sp>
        <p:nvSpPr>
          <p:cNvPr id="30" name="TextBox 76">
            <a:extLst>
              <a:ext uri="{FF2B5EF4-FFF2-40B4-BE49-F238E27FC236}">
                <a16:creationId xmlns:a16="http://schemas.microsoft.com/office/drawing/2014/main" id="{D2E02FB8-07B2-42AB-92D0-303616FF550E}"/>
              </a:ext>
            </a:extLst>
          </p:cNvPr>
          <p:cNvSpPr txBox="1"/>
          <p:nvPr/>
        </p:nvSpPr>
        <p:spPr>
          <a:xfrm>
            <a:off x="1875242" y="1900088"/>
            <a:ext cx="15034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네이버 영화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1" name="TextBox 76">
            <a:extLst>
              <a:ext uri="{FF2B5EF4-FFF2-40B4-BE49-F238E27FC236}">
                <a16:creationId xmlns:a16="http://schemas.microsoft.com/office/drawing/2014/main" id="{E88584AD-F43F-4E7E-82F6-48DC34E25A4A}"/>
              </a:ext>
            </a:extLst>
          </p:cNvPr>
          <p:cNvSpPr txBox="1"/>
          <p:nvPr/>
        </p:nvSpPr>
        <p:spPr>
          <a:xfrm>
            <a:off x="7159643" y="1875025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DE4B5D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KOBIS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2" name="TextBox 76">
            <a:extLst>
              <a:ext uri="{FF2B5EF4-FFF2-40B4-BE49-F238E27FC236}">
                <a16:creationId xmlns:a16="http://schemas.microsoft.com/office/drawing/2014/main" id="{F7472214-1898-486C-B946-A60C5D8FB29C}"/>
              </a:ext>
            </a:extLst>
          </p:cNvPr>
          <p:cNvSpPr txBox="1"/>
          <p:nvPr/>
        </p:nvSpPr>
        <p:spPr>
          <a:xfrm>
            <a:off x="1815515" y="4407217"/>
            <a:ext cx="162705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네이버 블로그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latin typeface="나눔스퀘어" panose="020B0600000101010101" pitchFamily="50" charset="-127"/>
                <a:ea typeface="Arial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E4B5D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  <p:sp>
        <p:nvSpPr>
          <p:cNvPr id="33" name="TextBox 76">
            <a:extLst>
              <a:ext uri="{FF2B5EF4-FFF2-40B4-BE49-F238E27FC236}">
                <a16:creationId xmlns:a16="http://schemas.microsoft.com/office/drawing/2014/main" id="{3EBF1429-15C7-4B8C-A4B5-CE419D94E364}"/>
              </a:ext>
            </a:extLst>
          </p:cNvPr>
          <p:cNvSpPr txBox="1"/>
          <p:nvPr/>
        </p:nvSpPr>
        <p:spPr>
          <a:xfrm>
            <a:off x="7030796" y="4358851"/>
            <a:ext cx="252867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NLP</a:t>
            </a: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훈련자료 </a:t>
            </a:r>
            <a:r>
              <a:rPr lang="en-US" altLang="ko-KR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(</a:t>
            </a:r>
            <a:r>
              <a:rPr lang="ko-KR" altLang="en-US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깃 허브</a:t>
            </a:r>
            <a:r>
              <a:rPr lang="en-US" altLang="ko-KR" dirty="0">
                <a:solidFill>
                  <a:srgbClr val="5A5A5A"/>
                </a:solidFill>
                <a:latin typeface="나눔스퀘어" panose="020B0600000101010101" pitchFamily="50" charset="-127"/>
                <a:ea typeface="Arial" panose="020B0503020204020204" pitchFamily="34" charset="-122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스퀘어" panose="020B0600000101010101" pitchFamily="50" charset="-127"/>
              <a:ea typeface="Arial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3000">
        <p14:pan dir="u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黑红简约商务通用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10173142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Arial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Arial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Group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游ゴシック Light"/>
        <a:font script="Hang" typeface="Arial"/>
        <a:font script="Hans" typeface="Arial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Arial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游ゴシック Light"/>
        <a:font script="Hang" typeface="Arial"/>
        <a:font script="Hans" typeface="Arial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Arial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2602</Words>
  <Application>Microsoft Office PowerPoint</Application>
  <PresentationFormat>와이드스크린</PresentationFormat>
  <Paragraphs>448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Arial</vt:lpstr>
      <vt:lpstr>나눔스퀘어 ExtraBold</vt:lpstr>
      <vt:lpstr>나눔스퀘어</vt:lpstr>
      <vt:lpstr>함초롬돋움</vt:lpstr>
      <vt:lpstr>나눔스퀘어 Bold</vt:lpstr>
      <vt:lpstr>D2coding ligature</vt:lpstr>
      <vt:lpstr>Wingdings</vt:lpstr>
      <vt:lpstr>Office 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2021-03-24T06:54:19Z</dcterms:created>
  <dcterms:modified xsi:type="dcterms:W3CDTF">2021-10-06T05:40:21Z</dcterms:modified>
  <cp:category/>
</cp:coreProperties>
</file>